
<file path=[Content_Types].xml><?xml version="1.0" encoding="utf-8"?>
<Types xmlns="http://schemas.openxmlformats.org/package/2006/content-types">
  <Default ContentType="application/vnd.openxmlformats-officedocument.oleObject" Extension="bin"/>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x="18288000" cy="10287000"/>
  <p:notesSz cx="6858000" cy="9144000"/>
  <p:embeddedFontLst>
    <p:embeddedFont>
      <p:font typeface="Lastica Bold" charset="1" panose="02000500000000000000"/>
      <p:regular r:id="rId22"/>
    </p:embeddedFont>
    <p:embeddedFont>
      <p:font typeface="Cy Grotesk Wide Bold" charset="1" panose="00000805000000000000"/>
      <p:regular r:id="rId23"/>
    </p:embeddedFont>
    <p:embeddedFont>
      <p:font typeface="Cy Grotesk Wide" charset="1" panose="00000505000000000000"/>
      <p:regular r:id="rId24"/>
    </p:embeddedFont>
    <p:embeddedFont>
      <p:font typeface="Open Sauce Bold" charset="1" panose="00000800000000000000"/>
      <p:regular r:id="rId25"/>
    </p:embeddedFont>
    <p:embeddedFont>
      <p:font typeface="Tex Gyre Bonum Bold" charset="1" panose="00000800000000000000"/>
      <p:regular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2.jpe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3.jpe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4.png" Type="http://schemas.openxmlformats.org/officeDocument/2006/relationships/image"/><Relationship Id="rId5" Target="../embeddings/oleObject1.bin" Type="http://schemas.openxmlformats.org/officeDocument/2006/relationships/oleObject"/></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5.png" Type="http://schemas.openxmlformats.org/officeDocument/2006/relationships/image"/><Relationship Id="rId5" Target="../media/image16.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6.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8.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1.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FFCF6"/>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1028700"/>
            <a:ext cx="938648" cy="790059"/>
          </a:xfrm>
          <a:custGeom>
            <a:avLst/>
            <a:gdLst/>
            <a:ahLst/>
            <a:cxnLst/>
            <a:rect r="r" b="b" t="t" l="l"/>
            <a:pathLst>
              <a:path h="790059" w="938648">
                <a:moveTo>
                  <a:pt x="0" y="0"/>
                </a:moveTo>
                <a:lnTo>
                  <a:pt x="938648" y="0"/>
                </a:lnTo>
                <a:lnTo>
                  <a:pt x="938648" y="790059"/>
                </a:lnTo>
                <a:lnTo>
                  <a:pt x="0" y="79005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357342" y="4581047"/>
            <a:ext cx="8734653" cy="8996365"/>
          </a:xfrm>
          <a:custGeom>
            <a:avLst/>
            <a:gdLst/>
            <a:ahLst/>
            <a:cxnLst/>
            <a:rect r="r" b="b" t="t" l="l"/>
            <a:pathLst>
              <a:path h="8996365" w="8734653">
                <a:moveTo>
                  <a:pt x="0" y="0"/>
                </a:moveTo>
                <a:lnTo>
                  <a:pt x="8734652" y="0"/>
                </a:lnTo>
                <a:lnTo>
                  <a:pt x="8734652" y="8996366"/>
                </a:lnTo>
                <a:lnTo>
                  <a:pt x="0" y="899636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2891974" y="-5120206"/>
            <a:ext cx="8734653" cy="8996365"/>
          </a:xfrm>
          <a:custGeom>
            <a:avLst/>
            <a:gdLst/>
            <a:ahLst/>
            <a:cxnLst/>
            <a:rect r="r" b="b" t="t" l="l"/>
            <a:pathLst>
              <a:path h="8996365" w="8734653">
                <a:moveTo>
                  <a:pt x="0" y="0"/>
                </a:moveTo>
                <a:lnTo>
                  <a:pt x="8734652" y="0"/>
                </a:lnTo>
                <a:lnTo>
                  <a:pt x="8734652" y="8996365"/>
                </a:lnTo>
                <a:lnTo>
                  <a:pt x="0" y="899636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2127816" y="3676134"/>
            <a:ext cx="14032368" cy="1717031"/>
          </a:xfrm>
          <a:prstGeom prst="rect">
            <a:avLst/>
          </a:prstGeom>
        </p:spPr>
        <p:txBody>
          <a:bodyPr anchor="t" rtlCol="false" tIns="0" lIns="0" bIns="0" rIns="0">
            <a:spAutoFit/>
          </a:bodyPr>
          <a:lstStyle/>
          <a:p>
            <a:pPr algn="ctr">
              <a:lnSpc>
                <a:spcPts val="13216"/>
              </a:lnSpc>
            </a:pPr>
            <a:r>
              <a:rPr lang="en-US" b="true" sz="9440" spc="1123">
                <a:solidFill>
                  <a:srgbClr val="3C6CA8"/>
                </a:solidFill>
                <a:latin typeface="Lastica Bold"/>
                <a:ea typeface="Lastica Bold"/>
                <a:cs typeface="Lastica Bold"/>
                <a:sym typeface="Lastica Bold"/>
              </a:rPr>
              <a:t>Fetch</a:t>
            </a:r>
          </a:p>
        </p:txBody>
      </p:sp>
      <p:sp>
        <p:nvSpPr>
          <p:cNvPr name="TextBox 6" id="6"/>
          <p:cNvSpPr txBox="true"/>
          <p:nvPr/>
        </p:nvSpPr>
        <p:spPr>
          <a:xfrm rot="0">
            <a:off x="3862821" y="5301490"/>
            <a:ext cx="10562357" cy="1023626"/>
          </a:xfrm>
          <a:prstGeom prst="rect">
            <a:avLst/>
          </a:prstGeom>
        </p:spPr>
        <p:txBody>
          <a:bodyPr anchor="t" rtlCol="false" tIns="0" lIns="0" bIns="0" rIns="0">
            <a:spAutoFit/>
          </a:bodyPr>
          <a:lstStyle/>
          <a:p>
            <a:pPr algn="ctr">
              <a:lnSpc>
                <a:spcPts val="7905"/>
              </a:lnSpc>
            </a:pPr>
            <a:r>
              <a:rPr lang="en-US" b="true" sz="5646">
                <a:solidFill>
                  <a:srgbClr val="3C6CA8"/>
                </a:solidFill>
                <a:latin typeface="Lastica Bold"/>
                <a:ea typeface="Lastica Bold"/>
                <a:cs typeface="Lastica Bold"/>
                <a:sym typeface="Lastica Bold"/>
              </a:rPr>
              <a:t>/AXIOS</a:t>
            </a:r>
          </a:p>
        </p:txBody>
      </p:sp>
      <p:sp>
        <p:nvSpPr>
          <p:cNvPr name="TextBox 7" id="7"/>
          <p:cNvSpPr txBox="true"/>
          <p:nvPr/>
        </p:nvSpPr>
        <p:spPr>
          <a:xfrm rot="0">
            <a:off x="6695065" y="8663940"/>
            <a:ext cx="7502870" cy="415290"/>
          </a:xfrm>
          <a:prstGeom prst="rect">
            <a:avLst/>
          </a:prstGeom>
        </p:spPr>
        <p:txBody>
          <a:bodyPr anchor="t" rtlCol="false" tIns="0" lIns="0" bIns="0" rIns="0">
            <a:spAutoFit/>
          </a:bodyPr>
          <a:lstStyle/>
          <a:p>
            <a:pPr algn="r">
              <a:lnSpc>
                <a:spcPts val="3359"/>
              </a:lnSpc>
            </a:pPr>
            <a:r>
              <a:rPr lang="en-US" b="true" sz="2400">
                <a:solidFill>
                  <a:srgbClr val="3C6CA8"/>
                </a:solidFill>
                <a:latin typeface="Cy Grotesk Wide Bold"/>
                <a:ea typeface="Cy Grotesk Wide Bold"/>
                <a:cs typeface="Cy Grotesk Wide Bold"/>
                <a:sym typeface="Cy Grotesk Wide Bold"/>
              </a:rPr>
              <a:t>PRESENTED BY : </a:t>
            </a:r>
          </a:p>
        </p:txBody>
      </p:sp>
      <p:sp>
        <p:nvSpPr>
          <p:cNvPr name="TextBox 8" id="8"/>
          <p:cNvSpPr txBox="true"/>
          <p:nvPr/>
        </p:nvSpPr>
        <p:spPr>
          <a:xfrm rot="0">
            <a:off x="9756430" y="9201150"/>
            <a:ext cx="7502870" cy="415290"/>
          </a:xfrm>
          <a:prstGeom prst="rect">
            <a:avLst/>
          </a:prstGeom>
        </p:spPr>
        <p:txBody>
          <a:bodyPr anchor="t" rtlCol="false" tIns="0" lIns="0" bIns="0" rIns="0">
            <a:spAutoFit/>
          </a:bodyPr>
          <a:lstStyle/>
          <a:p>
            <a:pPr algn="r">
              <a:lnSpc>
                <a:spcPts val="3359"/>
              </a:lnSpc>
            </a:pPr>
            <a:r>
              <a:rPr lang="en-US" b="true" sz="2400">
                <a:solidFill>
                  <a:srgbClr val="403634"/>
                </a:solidFill>
                <a:latin typeface="Cy Grotesk Wide Bold"/>
                <a:ea typeface="Cy Grotesk Wide Bold"/>
                <a:cs typeface="Cy Grotesk Wide Bold"/>
                <a:sym typeface="Cy Grotesk Wide Bold"/>
              </a:rPr>
              <a:t>SALMANE   &amp;   ALI</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FFCF6"/>
        </a:solidFill>
      </p:bgPr>
    </p:bg>
    <p:spTree>
      <p:nvGrpSpPr>
        <p:cNvPr id="1" name=""/>
        <p:cNvGrpSpPr/>
        <p:nvPr/>
      </p:nvGrpSpPr>
      <p:grpSpPr>
        <a:xfrm>
          <a:off x="0" y="0"/>
          <a:ext cx="0" cy="0"/>
          <a:chOff x="0" y="0"/>
          <a:chExt cx="0" cy="0"/>
        </a:xfrm>
      </p:grpSpPr>
      <p:sp>
        <p:nvSpPr>
          <p:cNvPr name="Freeform 2" id="2"/>
          <p:cNvSpPr/>
          <p:nvPr/>
        </p:nvSpPr>
        <p:spPr>
          <a:xfrm flipH="false" flipV="false" rot="9306344">
            <a:off x="10687769" y="-5016010"/>
            <a:ext cx="11334696" cy="11674313"/>
          </a:xfrm>
          <a:custGeom>
            <a:avLst/>
            <a:gdLst/>
            <a:ahLst/>
            <a:cxnLst/>
            <a:rect r="r" b="b" t="t" l="l"/>
            <a:pathLst>
              <a:path h="11674313" w="11334696">
                <a:moveTo>
                  <a:pt x="0" y="0"/>
                </a:moveTo>
                <a:lnTo>
                  <a:pt x="11334696" y="0"/>
                </a:lnTo>
                <a:lnTo>
                  <a:pt x="11334696" y="11674313"/>
                </a:lnTo>
                <a:lnTo>
                  <a:pt x="0" y="1167431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7329205" y="663751"/>
            <a:ext cx="10308655" cy="2127250"/>
          </a:xfrm>
          <a:prstGeom prst="rect">
            <a:avLst/>
          </a:prstGeom>
        </p:spPr>
        <p:txBody>
          <a:bodyPr anchor="t" rtlCol="false" tIns="0" lIns="0" bIns="0" rIns="0">
            <a:spAutoFit/>
          </a:bodyPr>
          <a:lstStyle/>
          <a:p>
            <a:pPr algn="ctr">
              <a:lnSpc>
                <a:spcPts val="5599"/>
              </a:lnSpc>
            </a:pPr>
            <a:r>
              <a:rPr lang="en-US" b="true" sz="3999" spc="475">
                <a:solidFill>
                  <a:srgbClr val="3C6CA8"/>
                </a:solidFill>
                <a:latin typeface="Lastica Bold"/>
                <a:ea typeface="Lastica Bold"/>
                <a:cs typeface="Lastica Bold"/>
                <a:sym typeface="Lastica Bold"/>
              </a:rPr>
              <a:t>les méthodes de Combinaison de Promise</a:t>
            </a:r>
          </a:p>
        </p:txBody>
      </p:sp>
      <p:sp>
        <p:nvSpPr>
          <p:cNvPr name="TextBox 4" id="4"/>
          <p:cNvSpPr txBox="true"/>
          <p:nvPr/>
        </p:nvSpPr>
        <p:spPr>
          <a:xfrm rot="0">
            <a:off x="1872197" y="3070049"/>
            <a:ext cx="10611335" cy="5956933"/>
          </a:xfrm>
          <a:prstGeom prst="rect">
            <a:avLst/>
          </a:prstGeom>
        </p:spPr>
        <p:txBody>
          <a:bodyPr anchor="t" rtlCol="false" tIns="0" lIns="0" bIns="0" rIns="0">
            <a:spAutoFit/>
          </a:bodyPr>
          <a:lstStyle/>
          <a:p>
            <a:pPr algn="l">
              <a:lnSpc>
                <a:spcPts val="2940"/>
              </a:lnSpc>
              <a:spcBef>
                <a:spcPct val="0"/>
              </a:spcBef>
            </a:pPr>
            <a:r>
              <a:rPr lang="en-US" b="true" sz="2100" spc="249">
                <a:solidFill>
                  <a:srgbClr val="3C6CA8"/>
                </a:solidFill>
                <a:latin typeface="Lastica Bold"/>
                <a:ea typeface="Lastica Bold"/>
                <a:cs typeface="Lastica Bold"/>
                <a:sym typeface="Lastica Bold"/>
              </a:rPr>
              <a:t>Méthodes de combinaisons de Promises</a:t>
            </a:r>
          </a:p>
          <a:p>
            <a:pPr algn="l">
              <a:lnSpc>
                <a:spcPts val="2940"/>
              </a:lnSpc>
              <a:spcBef>
                <a:spcPct val="0"/>
              </a:spcBef>
            </a:pPr>
            <a:r>
              <a:rPr lang="en-US" b="true" sz="2100" spc="249">
                <a:solidFill>
                  <a:srgbClr val="3C6CA8"/>
                </a:solidFill>
                <a:latin typeface="Lastica Bold"/>
                <a:ea typeface="Lastica Bold"/>
                <a:cs typeface="Lastica Bold"/>
                <a:sym typeface="Lastica Bold"/>
              </a:rPr>
              <a:t>=&gt; Promise.all([...])</a:t>
            </a:r>
          </a:p>
          <a:p>
            <a:pPr algn="l">
              <a:lnSpc>
                <a:spcPts val="2940"/>
              </a:lnSpc>
              <a:spcBef>
                <a:spcPct val="0"/>
              </a:spcBef>
            </a:pPr>
            <a:r>
              <a:rPr lang="en-US" b="true" sz="2100" spc="249">
                <a:solidFill>
                  <a:srgbClr val="3C6CA8"/>
                </a:solidFill>
                <a:latin typeface="Lastica Bold"/>
                <a:ea typeface="Lastica Bold"/>
                <a:cs typeface="Lastica Bold"/>
                <a:sym typeface="Lastica Bold"/>
              </a:rPr>
              <a:t>    Attend que toutes les Promises se terminent.   </a:t>
            </a:r>
          </a:p>
          <a:p>
            <a:pPr algn="l">
              <a:lnSpc>
                <a:spcPts val="2940"/>
              </a:lnSpc>
              <a:spcBef>
                <a:spcPct val="0"/>
              </a:spcBef>
            </a:pPr>
            <a:r>
              <a:rPr lang="en-US" b="true" sz="2100" spc="249">
                <a:solidFill>
                  <a:srgbClr val="3C6CA8"/>
                </a:solidFill>
                <a:latin typeface="Lastica Bold"/>
                <a:ea typeface="Lastica Bold"/>
                <a:cs typeface="Lastica Bold"/>
                <a:sym typeface="Lastica Bold"/>
              </a:rPr>
              <a:t>    Si une seule échoue, le résultat global échoue.</a:t>
            </a:r>
          </a:p>
          <a:p>
            <a:pPr algn="l">
              <a:lnSpc>
                <a:spcPts val="2940"/>
              </a:lnSpc>
              <a:spcBef>
                <a:spcPct val="0"/>
              </a:spcBef>
            </a:pPr>
            <a:r>
              <a:rPr lang="en-US" b="true" sz="2100" spc="249">
                <a:solidFill>
                  <a:srgbClr val="3C6CA8"/>
                </a:solidFill>
                <a:latin typeface="Lastica Bold"/>
                <a:ea typeface="Lastica Bold"/>
                <a:cs typeface="Lastica Bold"/>
                <a:sym typeface="Lastica Bold"/>
              </a:rPr>
              <a:t>    Retourne un tableau des résultats.</a:t>
            </a:r>
          </a:p>
          <a:p>
            <a:pPr algn="l">
              <a:lnSpc>
                <a:spcPts val="2940"/>
              </a:lnSpc>
              <a:spcBef>
                <a:spcPct val="0"/>
              </a:spcBef>
            </a:pPr>
            <a:r>
              <a:rPr lang="en-US" b="true" sz="2100" spc="249">
                <a:solidFill>
                  <a:srgbClr val="3C6CA8"/>
                </a:solidFill>
                <a:latin typeface="Lastica Bold"/>
                <a:ea typeface="Lastica Bold"/>
                <a:cs typeface="Lastica Bold"/>
                <a:sym typeface="Lastica Bold"/>
              </a:rPr>
              <a:t>=&gt; Promise.race([...])</a:t>
            </a:r>
          </a:p>
          <a:p>
            <a:pPr algn="l">
              <a:lnSpc>
                <a:spcPts val="2940"/>
              </a:lnSpc>
              <a:spcBef>
                <a:spcPct val="0"/>
              </a:spcBef>
            </a:pPr>
            <a:r>
              <a:rPr lang="en-US" b="true" sz="2100" spc="249">
                <a:solidFill>
                  <a:srgbClr val="3C6CA8"/>
                </a:solidFill>
                <a:latin typeface="Lastica Bold"/>
                <a:ea typeface="Lastica Bold"/>
                <a:cs typeface="Lastica Bold"/>
                <a:sym typeface="Lastica Bold"/>
              </a:rPr>
              <a:t>    Retourne la première Promise qui se termine, succès ou échec.</a:t>
            </a:r>
          </a:p>
          <a:p>
            <a:pPr algn="l">
              <a:lnSpc>
                <a:spcPts val="2940"/>
              </a:lnSpc>
              <a:spcBef>
                <a:spcPct val="0"/>
              </a:spcBef>
            </a:pPr>
            <a:r>
              <a:rPr lang="en-US" b="true" sz="2100" spc="249">
                <a:solidFill>
                  <a:srgbClr val="3C6CA8"/>
                </a:solidFill>
                <a:latin typeface="Lastica Bold"/>
                <a:ea typeface="Lastica Bold"/>
                <a:cs typeface="Lastica Bold"/>
                <a:sym typeface="Lastica Bold"/>
              </a:rPr>
              <a:t>    Comme un “premier arrivé, premier servi”.</a:t>
            </a:r>
          </a:p>
          <a:p>
            <a:pPr algn="l">
              <a:lnSpc>
                <a:spcPts val="2940"/>
              </a:lnSpc>
              <a:spcBef>
                <a:spcPct val="0"/>
              </a:spcBef>
            </a:pPr>
            <a:r>
              <a:rPr lang="en-US" b="true" sz="2100" spc="249">
                <a:solidFill>
                  <a:srgbClr val="3C6CA8"/>
                </a:solidFill>
                <a:latin typeface="Lastica Bold"/>
                <a:ea typeface="Lastica Bold"/>
                <a:cs typeface="Lastica Bold"/>
                <a:sym typeface="Lastica Bold"/>
              </a:rPr>
              <a:t>=&gt; Promise.any([...])</a:t>
            </a:r>
          </a:p>
          <a:p>
            <a:pPr algn="l">
              <a:lnSpc>
                <a:spcPts val="2940"/>
              </a:lnSpc>
              <a:spcBef>
                <a:spcPct val="0"/>
              </a:spcBef>
            </a:pPr>
            <a:r>
              <a:rPr lang="en-US" b="true" sz="2100" spc="249">
                <a:solidFill>
                  <a:srgbClr val="3C6CA8"/>
                </a:solidFill>
                <a:latin typeface="Lastica Bold"/>
                <a:ea typeface="Lastica Bold"/>
                <a:cs typeface="Lastica Bold"/>
                <a:sym typeface="Lastica Bold"/>
              </a:rPr>
              <a:t>    Retourne la première Promise réussie.</a:t>
            </a:r>
          </a:p>
          <a:p>
            <a:pPr algn="l">
              <a:lnSpc>
                <a:spcPts val="2940"/>
              </a:lnSpc>
              <a:spcBef>
                <a:spcPct val="0"/>
              </a:spcBef>
            </a:pPr>
            <a:r>
              <a:rPr lang="en-US" b="true" sz="2100" spc="249">
                <a:solidFill>
                  <a:srgbClr val="3C6CA8"/>
                </a:solidFill>
                <a:latin typeface="Lastica Bold"/>
                <a:ea typeface="Lastica Bold"/>
                <a:cs typeface="Lastica Bold"/>
                <a:sym typeface="Lastica Bold"/>
              </a:rPr>
              <a:t>    Ignore les Promises échouées. </a:t>
            </a:r>
          </a:p>
          <a:p>
            <a:pPr algn="l">
              <a:lnSpc>
                <a:spcPts val="2940"/>
              </a:lnSpc>
              <a:spcBef>
                <a:spcPct val="0"/>
              </a:spcBef>
            </a:pPr>
            <a:r>
              <a:rPr lang="en-US" b="true" sz="2100" spc="249">
                <a:solidFill>
                  <a:srgbClr val="3C6CA8"/>
                </a:solidFill>
                <a:latin typeface="Lastica Bold"/>
                <a:ea typeface="Lastica Bold"/>
                <a:cs typeface="Lastica Bold"/>
                <a:sym typeface="Lastica Bold"/>
              </a:rPr>
              <a:t>    Si toutes échouent, renvoie une erreur (AggregateError).</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FFCF6"/>
        </a:solidFill>
      </p:bgPr>
    </p:bg>
    <p:spTree>
      <p:nvGrpSpPr>
        <p:cNvPr id="1" name=""/>
        <p:cNvGrpSpPr/>
        <p:nvPr/>
      </p:nvGrpSpPr>
      <p:grpSpPr>
        <a:xfrm>
          <a:off x="0" y="0"/>
          <a:ext cx="0" cy="0"/>
          <a:chOff x="0" y="0"/>
          <a:chExt cx="0" cy="0"/>
        </a:xfrm>
      </p:grpSpPr>
      <p:sp>
        <p:nvSpPr>
          <p:cNvPr name="Freeform 2" id="2"/>
          <p:cNvSpPr/>
          <p:nvPr/>
        </p:nvSpPr>
        <p:spPr>
          <a:xfrm flipH="false" flipV="false" rot="-9300990">
            <a:off x="-991514" y="-2474169"/>
            <a:ext cx="6385551" cy="6576878"/>
          </a:xfrm>
          <a:custGeom>
            <a:avLst/>
            <a:gdLst/>
            <a:ahLst/>
            <a:cxnLst/>
            <a:rect r="r" b="b" t="t" l="l"/>
            <a:pathLst>
              <a:path h="6576878" w="6385551">
                <a:moveTo>
                  <a:pt x="0" y="0"/>
                </a:moveTo>
                <a:lnTo>
                  <a:pt x="6385551" y="0"/>
                </a:lnTo>
                <a:lnTo>
                  <a:pt x="6385551" y="6576878"/>
                </a:lnTo>
                <a:lnTo>
                  <a:pt x="0" y="657687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9300990">
            <a:off x="5842351" y="6497937"/>
            <a:ext cx="10630757" cy="10949282"/>
          </a:xfrm>
          <a:custGeom>
            <a:avLst/>
            <a:gdLst/>
            <a:ahLst/>
            <a:cxnLst/>
            <a:rect r="r" b="b" t="t" l="l"/>
            <a:pathLst>
              <a:path h="10949282" w="10630757">
                <a:moveTo>
                  <a:pt x="0" y="0"/>
                </a:moveTo>
                <a:lnTo>
                  <a:pt x="10630758" y="0"/>
                </a:lnTo>
                <a:lnTo>
                  <a:pt x="10630758" y="10949282"/>
                </a:lnTo>
                <a:lnTo>
                  <a:pt x="0" y="1094928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579329" y="466273"/>
            <a:ext cx="8205653" cy="2501900"/>
          </a:xfrm>
          <a:prstGeom prst="rect">
            <a:avLst/>
          </a:prstGeom>
        </p:spPr>
        <p:txBody>
          <a:bodyPr anchor="t" rtlCol="false" tIns="0" lIns="0" bIns="0" rIns="0">
            <a:spAutoFit/>
          </a:bodyPr>
          <a:lstStyle/>
          <a:p>
            <a:pPr algn="l">
              <a:lnSpc>
                <a:spcPts val="4900"/>
              </a:lnSpc>
            </a:pPr>
            <a:r>
              <a:rPr lang="en-US" sz="3500" spc="416" b="true">
                <a:solidFill>
                  <a:srgbClr val="3C6CA8"/>
                </a:solidFill>
                <a:latin typeface="Lastica Bold"/>
                <a:ea typeface="Lastica Bold"/>
                <a:cs typeface="Lastica Bold"/>
                <a:sym typeface="Lastica Bold"/>
              </a:rPr>
              <a:t>Gestion de reponse et des erreurs then et catch.</a:t>
            </a:r>
          </a:p>
          <a:p>
            <a:pPr algn="l">
              <a:lnSpc>
                <a:spcPts val="4900"/>
              </a:lnSpc>
            </a:pPr>
          </a:p>
        </p:txBody>
      </p:sp>
      <p:grpSp>
        <p:nvGrpSpPr>
          <p:cNvPr name="Group 5" id="5"/>
          <p:cNvGrpSpPr/>
          <p:nvPr/>
        </p:nvGrpSpPr>
        <p:grpSpPr>
          <a:xfrm rot="0">
            <a:off x="11285271" y="0"/>
            <a:ext cx="7002729" cy="10287000"/>
            <a:chOff x="0" y="0"/>
            <a:chExt cx="979023" cy="1438184"/>
          </a:xfrm>
        </p:grpSpPr>
        <p:sp>
          <p:nvSpPr>
            <p:cNvPr name="Freeform 6" id="6"/>
            <p:cNvSpPr/>
            <p:nvPr/>
          </p:nvSpPr>
          <p:spPr>
            <a:xfrm flipH="false" flipV="false" rot="0">
              <a:off x="0" y="0"/>
              <a:ext cx="979023" cy="1438184"/>
            </a:xfrm>
            <a:custGeom>
              <a:avLst/>
              <a:gdLst/>
              <a:ahLst/>
              <a:cxnLst/>
              <a:rect r="r" b="b" t="t" l="l"/>
              <a:pathLst>
                <a:path h="1438184" w="979023">
                  <a:moveTo>
                    <a:pt x="0" y="0"/>
                  </a:moveTo>
                  <a:lnTo>
                    <a:pt x="979023" y="0"/>
                  </a:lnTo>
                  <a:lnTo>
                    <a:pt x="979023" y="1438184"/>
                  </a:lnTo>
                  <a:lnTo>
                    <a:pt x="0" y="1438184"/>
                  </a:lnTo>
                  <a:close/>
                </a:path>
              </a:pathLst>
            </a:custGeom>
            <a:blipFill>
              <a:blip r:embed="rId4"/>
              <a:stretch>
                <a:fillRect l="0" t="-1087" r="0" b="-1087"/>
              </a:stretch>
            </a:blipFill>
          </p:spPr>
        </p:sp>
      </p:grpSp>
      <p:sp>
        <p:nvSpPr>
          <p:cNvPr name="TextBox 7" id="7"/>
          <p:cNvSpPr txBox="true"/>
          <p:nvPr/>
        </p:nvSpPr>
        <p:spPr>
          <a:xfrm rot="0">
            <a:off x="579329" y="3052064"/>
            <a:ext cx="10124334" cy="6734171"/>
          </a:xfrm>
          <a:prstGeom prst="rect">
            <a:avLst/>
          </a:prstGeom>
        </p:spPr>
        <p:txBody>
          <a:bodyPr anchor="t" rtlCol="false" tIns="0" lIns="0" bIns="0" rIns="0">
            <a:spAutoFit/>
          </a:bodyPr>
          <a:lstStyle/>
          <a:p>
            <a:pPr algn="l">
              <a:lnSpc>
                <a:spcPts val="4425"/>
              </a:lnSpc>
            </a:pPr>
            <a:r>
              <a:rPr lang="en-US" sz="2500" spc="315" b="true">
                <a:solidFill>
                  <a:srgbClr val="3C6CA8"/>
                </a:solidFill>
                <a:latin typeface="Lastica Bold"/>
                <a:ea typeface="Lastica Bold"/>
                <a:cs typeface="Lastica Bold"/>
                <a:sym typeface="Lastica Bold"/>
              </a:rPr>
              <a:t>Les then et catch sont généralement utilisés pour gérer le return promise des fonction asynchrone comme get, post , put , delete.</a:t>
            </a:r>
          </a:p>
          <a:p>
            <a:pPr algn="l">
              <a:lnSpc>
                <a:spcPts val="4425"/>
              </a:lnSpc>
            </a:pPr>
            <a:r>
              <a:rPr lang="en-US" sz="2500" spc="315" b="true">
                <a:solidFill>
                  <a:srgbClr val="3C6CA8"/>
                </a:solidFill>
                <a:latin typeface="Lastica Bold"/>
                <a:ea typeface="Lastica Bold"/>
                <a:cs typeface="Lastica Bold"/>
                <a:sym typeface="Lastica Bold"/>
              </a:rPr>
              <a:t>Quand tu fais une requête, elle retourne une Promise :</a:t>
            </a:r>
          </a:p>
          <a:p>
            <a:pPr algn="l" marL="539761" indent="-269880" lvl="1">
              <a:lnSpc>
                <a:spcPts val="4425"/>
              </a:lnSpc>
              <a:buFont typeface="Arial"/>
              <a:buChar char="•"/>
            </a:pPr>
            <a:r>
              <a:rPr lang="en-US" b="true" sz="2500" spc="315">
                <a:solidFill>
                  <a:srgbClr val="3C6CA8"/>
                </a:solidFill>
                <a:latin typeface="Lastica Bold"/>
                <a:ea typeface="Lastica Bold"/>
                <a:cs typeface="Lastica Bold"/>
                <a:sym typeface="Lastica Bold"/>
              </a:rPr>
              <a:t>then() → quand la requête réussit</a:t>
            </a:r>
          </a:p>
          <a:p>
            <a:pPr algn="l" marL="539761" indent="-269880" lvl="1">
              <a:lnSpc>
                <a:spcPts val="4425"/>
              </a:lnSpc>
              <a:buFont typeface="Arial"/>
              <a:buChar char="•"/>
            </a:pPr>
            <a:r>
              <a:rPr lang="en-US" b="true" sz="2500" spc="315">
                <a:solidFill>
                  <a:srgbClr val="3C6CA8"/>
                </a:solidFill>
                <a:latin typeface="Lastica Bold"/>
                <a:ea typeface="Lastica Bold"/>
                <a:cs typeface="Lastica Bold"/>
                <a:sym typeface="Lastica Bold"/>
              </a:rPr>
              <a:t>catch() → quand elle échoue</a:t>
            </a:r>
          </a:p>
          <a:p>
            <a:pPr algn="l" marL="539761" indent="-269880" lvl="1">
              <a:lnSpc>
                <a:spcPts val="4425"/>
              </a:lnSpc>
              <a:buFont typeface="Arial"/>
              <a:buChar char="•"/>
            </a:pPr>
            <a:r>
              <a:rPr lang="en-US" b="true" sz="2500" spc="315">
                <a:solidFill>
                  <a:srgbClr val="3C6CA8"/>
                </a:solidFill>
                <a:latin typeface="Lastica Bold"/>
                <a:ea typeface="Lastica Bold"/>
                <a:cs typeface="Lastica Bold"/>
                <a:sym typeface="Lastica Bold"/>
              </a:rPr>
              <a:t>finally() → s’exécute toujours</a:t>
            </a:r>
          </a:p>
          <a:p>
            <a:pPr algn="l">
              <a:lnSpc>
                <a:spcPts val="4425"/>
              </a:lnSpc>
            </a:pP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FFCF6"/>
        </a:solidFill>
      </p:bgPr>
    </p:bg>
    <p:spTree>
      <p:nvGrpSpPr>
        <p:cNvPr id="1" name=""/>
        <p:cNvGrpSpPr/>
        <p:nvPr/>
      </p:nvGrpSpPr>
      <p:grpSpPr>
        <a:xfrm>
          <a:off x="0" y="0"/>
          <a:ext cx="0" cy="0"/>
          <a:chOff x="0" y="0"/>
          <a:chExt cx="0" cy="0"/>
        </a:xfrm>
      </p:grpSpPr>
      <p:sp>
        <p:nvSpPr>
          <p:cNvPr name="Freeform 2" id="2"/>
          <p:cNvSpPr/>
          <p:nvPr/>
        </p:nvSpPr>
        <p:spPr>
          <a:xfrm flipH="false" flipV="false" rot="0">
            <a:off x="1476670" y="535049"/>
            <a:ext cx="1421509" cy="987303"/>
          </a:xfrm>
          <a:custGeom>
            <a:avLst/>
            <a:gdLst/>
            <a:ahLst/>
            <a:cxnLst/>
            <a:rect r="r" b="b" t="t" l="l"/>
            <a:pathLst>
              <a:path h="987303" w="1421509">
                <a:moveTo>
                  <a:pt x="0" y="0"/>
                </a:moveTo>
                <a:lnTo>
                  <a:pt x="1421509" y="0"/>
                </a:lnTo>
                <a:lnTo>
                  <a:pt x="1421509" y="987302"/>
                </a:lnTo>
                <a:lnTo>
                  <a:pt x="0" y="98730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9306344">
            <a:off x="10687769" y="-5016010"/>
            <a:ext cx="11334696" cy="11674313"/>
          </a:xfrm>
          <a:custGeom>
            <a:avLst/>
            <a:gdLst/>
            <a:ahLst/>
            <a:cxnLst/>
            <a:rect r="r" b="b" t="t" l="l"/>
            <a:pathLst>
              <a:path h="11674313" w="11334696">
                <a:moveTo>
                  <a:pt x="0" y="0"/>
                </a:moveTo>
                <a:lnTo>
                  <a:pt x="11334696" y="0"/>
                </a:lnTo>
                <a:lnTo>
                  <a:pt x="11334696" y="11674313"/>
                </a:lnTo>
                <a:lnTo>
                  <a:pt x="0" y="1167431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7329205" y="663751"/>
            <a:ext cx="10308655" cy="717550"/>
          </a:xfrm>
          <a:prstGeom prst="rect">
            <a:avLst/>
          </a:prstGeom>
        </p:spPr>
        <p:txBody>
          <a:bodyPr anchor="t" rtlCol="false" tIns="0" lIns="0" bIns="0" rIns="0">
            <a:spAutoFit/>
          </a:bodyPr>
          <a:lstStyle/>
          <a:p>
            <a:pPr algn="ctr">
              <a:lnSpc>
                <a:spcPts val="5599"/>
              </a:lnSpc>
            </a:pPr>
            <a:r>
              <a:rPr lang="en-US" b="true" sz="3999" spc="475">
                <a:solidFill>
                  <a:srgbClr val="3C6CA8"/>
                </a:solidFill>
                <a:latin typeface="Lastica Bold"/>
                <a:ea typeface="Lastica Bold"/>
                <a:cs typeface="Lastica Bold"/>
                <a:sym typeface="Lastica Bold"/>
              </a:rPr>
              <a:t>Qu'est-ce que Axios</a:t>
            </a:r>
          </a:p>
        </p:txBody>
      </p:sp>
      <p:sp>
        <p:nvSpPr>
          <p:cNvPr name="TextBox 5" id="5"/>
          <p:cNvSpPr txBox="true"/>
          <p:nvPr/>
        </p:nvSpPr>
        <p:spPr>
          <a:xfrm rot="0">
            <a:off x="2359198" y="2695479"/>
            <a:ext cx="10124334" cy="5048246"/>
          </a:xfrm>
          <a:prstGeom prst="rect">
            <a:avLst/>
          </a:prstGeom>
        </p:spPr>
        <p:txBody>
          <a:bodyPr anchor="t" rtlCol="false" tIns="0" lIns="0" bIns="0" rIns="0">
            <a:spAutoFit/>
          </a:bodyPr>
          <a:lstStyle/>
          <a:p>
            <a:pPr algn="l">
              <a:lnSpc>
                <a:spcPts val="4425"/>
              </a:lnSpc>
            </a:pPr>
            <a:r>
              <a:rPr lang="en-US" sz="2500" spc="315" b="true">
                <a:solidFill>
                  <a:srgbClr val="3C6CA8"/>
                </a:solidFill>
                <a:latin typeface="Lastica Bold"/>
                <a:ea typeface="Lastica Bold"/>
                <a:cs typeface="Lastica Bold"/>
                <a:sym typeface="Lastica Bold"/>
              </a:rPr>
              <a:t>Axios (bibliothèque externe)</a:t>
            </a:r>
          </a:p>
          <a:p>
            <a:pPr algn="l" marL="539761" indent="-269880" lvl="1">
              <a:lnSpc>
                <a:spcPts val="4425"/>
              </a:lnSpc>
              <a:buFont typeface="Arial"/>
              <a:buChar char="•"/>
            </a:pPr>
            <a:r>
              <a:rPr lang="en-US" b="true" sz="2500" spc="315">
                <a:solidFill>
                  <a:srgbClr val="3C6CA8"/>
                </a:solidFill>
                <a:latin typeface="Lastica Bold"/>
                <a:ea typeface="Lastica Bold"/>
                <a:cs typeface="Lastica Bold"/>
                <a:sym typeface="Lastica Bold"/>
              </a:rPr>
              <a:t>Doit être installé : npm install axios ou importé par CDN.</a:t>
            </a:r>
          </a:p>
          <a:p>
            <a:pPr algn="l" marL="539761" indent="-269880" lvl="1">
              <a:lnSpc>
                <a:spcPts val="4425"/>
              </a:lnSpc>
              <a:buFont typeface="Arial"/>
              <a:buChar char="•"/>
            </a:pPr>
            <a:r>
              <a:rPr lang="en-US" b="true" sz="2500" spc="315">
                <a:solidFill>
                  <a:srgbClr val="3C6CA8"/>
                </a:solidFill>
                <a:latin typeface="Lastica Bold"/>
                <a:ea typeface="Lastica Bold"/>
                <a:cs typeface="Lastica Bold"/>
                <a:sym typeface="Lastica Bold"/>
              </a:rPr>
              <a:t>Plus simple à utiliser.</a:t>
            </a:r>
          </a:p>
          <a:p>
            <a:pPr algn="l" marL="539761" indent="-269880" lvl="1">
              <a:lnSpc>
                <a:spcPts val="4425"/>
              </a:lnSpc>
              <a:buFont typeface="Arial"/>
              <a:buChar char="•"/>
            </a:pPr>
            <a:r>
              <a:rPr lang="en-US" b="true" sz="2500" spc="315">
                <a:solidFill>
                  <a:srgbClr val="3C6CA8"/>
                </a:solidFill>
                <a:latin typeface="Lastica Bold"/>
                <a:ea typeface="Lastica Bold"/>
                <a:cs typeface="Lastica Bold"/>
                <a:sym typeface="Lastica Bold"/>
              </a:rPr>
              <a:t>Gère mieux les erreurs, les timeouts, les headers…</a:t>
            </a:r>
          </a:p>
          <a:p>
            <a:pPr algn="l" marL="539761" indent="-269880" lvl="1">
              <a:lnSpc>
                <a:spcPts val="4425"/>
              </a:lnSpc>
              <a:buFont typeface="Arial"/>
              <a:buChar char="•"/>
            </a:pPr>
            <a:r>
              <a:rPr lang="en-US" b="true" sz="2500" spc="315">
                <a:solidFill>
                  <a:srgbClr val="3C6CA8"/>
                </a:solidFill>
                <a:latin typeface="Lastica Bold"/>
                <a:ea typeface="Lastica Bold"/>
                <a:cs typeface="Lastica Bold"/>
                <a:sym typeface="Lastica Bold"/>
              </a:rPr>
              <a:t>Compatible avec Node.js et le navigateur.</a:t>
            </a:r>
          </a:p>
          <a:p>
            <a:pPr algn="l">
              <a:lnSpc>
                <a:spcPts val="4425"/>
              </a:lnSpc>
            </a:pP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FFCF6"/>
        </a:solidFill>
      </p:bgPr>
    </p:bg>
    <p:spTree>
      <p:nvGrpSpPr>
        <p:cNvPr id="1" name=""/>
        <p:cNvGrpSpPr/>
        <p:nvPr/>
      </p:nvGrpSpPr>
      <p:grpSpPr>
        <a:xfrm>
          <a:off x="0" y="0"/>
          <a:ext cx="0" cy="0"/>
          <a:chOff x="0" y="0"/>
          <a:chExt cx="0" cy="0"/>
        </a:xfrm>
      </p:grpSpPr>
      <p:sp>
        <p:nvSpPr>
          <p:cNvPr name="Freeform 2" id="2"/>
          <p:cNvSpPr/>
          <p:nvPr/>
        </p:nvSpPr>
        <p:spPr>
          <a:xfrm flipH="false" flipV="false" rot="7778372">
            <a:off x="-445899" y="-1500115"/>
            <a:ext cx="6233310" cy="6420076"/>
          </a:xfrm>
          <a:custGeom>
            <a:avLst/>
            <a:gdLst/>
            <a:ahLst/>
            <a:cxnLst/>
            <a:rect r="r" b="b" t="t" l="l"/>
            <a:pathLst>
              <a:path h="6420076" w="6233310">
                <a:moveTo>
                  <a:pt x="0" y="0"/>
                </a:moveTo>
                <a:lnTo>
                  <a:pt x="6233311" y="0"/>
                </a:lnTo>
                <a:lnTo>
                  <a:pt x="6233311" y="6420076"/>
                </a:lnTo>
                <a:lnTo>
                  <a:pt x="0" y="642007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414530" y="1953878"/>
            <a:ext cx="10793919" cy="1593215"/>
          </a:xfrm>
          <a:prstGeom prst="rect">
            <a:avLst/>
          </a:prstGeom>
        </p:spPr>
        <p:txBody>
          <a:bodyPr anchor="t" rtlCol="false" tIns="0" lIns="0" bIns="0" rIns="0">
            <a:spAutoFit/>
          </a:bodyPr>
          <a:lstStyle/>
          <a:p>
            <a:pPr algn="l">
              <a:lnSpc>
                <a:spcPts val="6160"/>
              </a:lnSpc>
            </a:pPr>
            <a:r>
              <a:rPr lang="en-US" sz="4400" spc="523" b="true">
                <a:solidFill>
                  <a:srgbClr val="3C6CA8"/>
                </a:solidFill>
                <a:latin typeface="Lastica Bold"/>
                <a:ea typeface="Lastica Bold"/>
                <a:cs typeface="Lastica Bold"/>
                <a:sym typeface="Lastica Bold"/>
              </a:rPr>
              <a:t>Les bases d'Axios ?</a:t>
            </a:r>
          </a:p>
          <a:p>
            <a:pPr algn="l">
              <a:lnSpc>
                <a:spcPts val="6160"/>
              </a:lnSpc>
            </a:pPr>
          </a:p>
        </p:txBody>
      </p:sp>
      <p:grpSp>
        <p:nvGrpSpPr>
          <p:cNvPr name="Group 4" id="4"/>
          <p:cNvGrpSpPr/>
          <p:nvPr/>
        </p:nvGrpSpPr>
        <p:grpSpPr>
          <a:xfrm rot="0">
            <a:off x="11684554" y="0"/>
            <a:ext cx="6603446" cy="10287000"/>
            <a:chOff x="0" y="0"/>
            <a:chExt cx="923201" cy="1438184"/>
          </a:xfrm>
        </p:grpSpPr>
        <p:sp>
          <p:nvSpPr>
            <p:cNvPr name="Freeform 5" id="5"/>
            <p:cNvSpPr/>
            <p:nvPr/>
          </p:nvSpPr>
          <p:spPr>
            <a:xfrm flipH="false" flipV="false" rot="0">
              <a:off x="0" y="0"/>
              <a:ext cx="923201" cy="1438184"/>
            </a:xfrm>
            <a:custGeom>
              <a:avLst/>
              <a:gdLst/>
              <a:ahLst/>
              <a:cxnLst/>
              <a:rect r="r" b="b" t="t" l="l"/>
              <a:pathLst>
                <a:path h="1438184" w="923201">
                  <a:moveTo>
                    <a:pt x="0" y="0"/>
                  </a:moveTo>
                  <a:lnTo>
                    <a:pt x="923201" y="0"/>
                  </a:lnTo>
                  <a:lnTo>
                    <a:pt x="923201" y="1438184"/>
                  </a:lnTo>
                  <a:lnTo>
                    <a:pt x="0" y="1438184"/>
                  </a:lnTo>
                  <a:close/>
                </a:path>
              </a:pathLst>
            </a:custGeom>
            <a:blipFill>
              <a:blip r:embed="rId4"/>
              <a:stretch>
                <a:fillRect l="-1927" t="0" r="-1927" b="0"/>
              </a:stretch>
            </a:blipFill>
          </p:spPr>
        </p:sp>
      </p:grpSp>
      <p:sp>
        <p:nvSpPr>
          <p:cNvPr name="TextBox 6" id="6"/>
          <p:cNvSpPr txBox="true"/>
          <p:nvPr/>
        </p:nvSpPr>
        <p:spPr>
          <a:xfrm rot="0">
            <a:off x="786399" y="3882646"/>
            <a:ext cx="10124334" cy="2736844"/>
          </a:xfrm>
          <a:prstGeom prst="rect">
            <a:avLst/>
          </a:prstGeom>
        </p:spPr>
        <p:txBody>
          <a:bodyPr anchor="t" rtlCol="false" tIns="0" lIns="0" bIns="0" rIns="0">
            <a:spAutoFit/>
          </a:bodyPr>
          <a:lstStyle/>
          <a:p>
            <a:pPr algn="l">
              <a:lnSpc>
                <a:spcPts val="5525"/>
              </a:lnSpc>
            </a:pPr>
            <a:r>
              <a:rPr lang="en-US" sz="2500" spc="315" b="true">
                <a:solidFill>
                  <a:srgbClr val="3C6CA8"/>
                </a:solidFill>
                <a:latin typeface="Lastica Bold"/>
                <a:ea typeface="Lastica Bold"/>
                <a:cs typeface="Lastica Bold"/>
                <a:sym typeface="Lastica Bold"/>
              </a:rPr>
              <a:t>axios.get(url)       </a:t>
            </a:r>
          </a:p>
          <a:p>
            <a:pPr algn="l">
              <a:lnSpc>
                <a:spcPts val="5525"/>
              </a:lnSpc>
            </a:pPr>
            <a:r>
              <a:rPr lang="en-US" sz="2500" spc="315" b="true">
                <a:solidFill>
                  <a:srgbClr val="3C6CA8"/>
                </a:solidFill>
                <a:latin typeface="Lastica Bold"/>
                <a:ea typeface="Lastica Bold"/>
                <a:cs typeface="Lastica Bold"/>
                <a:sym typeface="Lastica Bold"/>
              </a:rPr>
              <a:t>axios.post(url, data) </a:t>
            </a:r>
          </a:p>
          <a:p>
            <a:pPr algn="l">
              <a:lnSpc>
                <a:spcPts val="5525"/>
              </a:lnSpc>
            </a:pPr>
            <a:r>
              <a:rPr lang="en-US" sz="2500" spc="315" b="true">
                <a:solidFill>
                  <a:srgbClr val="3C6CA8"/>
                </a:solidFill>
                <a:latin typeface="Lastica Bold"/>
                <a:ea typeface="Lastica Bold"/>
                <a:cs typeface="Lastica Bold"/>
                <a:sym typeface="Lastica Bold"/>
              </a:rPr>
              <a:t>axios.put(url, data) </a:t>
            </a:r>
          </a:p>
          <a:p>
            <a:pPr algn="l">
              <a:lnSpc>
                <a:spcPts val="5525"/>
              </a:lnSpc>
            </a:pPr>
            <a:r>
              <a:rPr lang="en-US" sz="2500" spc="315" b="true">
                <a:solidFill>
                  <a:srgbClr val="3C6CA8"/>
                </a:solidFill>
                <a:latin typeface="Lastica Bold"/>
                <a:ea typeface="Lastica Bold"/>
                <a:cs typeface="Lastica Bold"/>
                <a:sym typeface="Lastica Bold"/>
              </a:rPr>
              <a:t>axios.delete(url)  </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FFCF6"/>
        </a:solidFill>
      </p:bgPr>
    </p:bg>
    <p:spTree>
      <p:nvGrpSpPr>
        <p:cNvPr id="1" name=""/>
        <p:cNvGrpSpPr/>
        <p:nvPr/>
      </p:nvGrpSpPr>
      <p:grpSpPr>
        <a:xfrm>
          <a:off x="0" y="0"/>
          <a:ext cx="0" cy="0"/>
          <a:chOff x="0" y="0"/>
          <a:chExt cx="0" cy="0"/>
        </a:xfrm>
      </p:grpSpPr>
      <p:sp>
        <p:nvSpPr>
          <p:cNvPr name="Freeform 2" id="2"/>
          <p:cNvSpPr/>
          <p:nvPr/>
        </p:nvSpPr>
        <p:spPr>
          <a:xfrm flipH="false" flipV="false" rot="-9300990">
            <a:off x="-991514" y="-2474169"/>
            <a:ext cx="6385551" cy="6576878"/>
          </a:xfrm>
          <a:custGeom>
            <a:avLst/>
            <a:gdLst/>
            <a:ahLst/>
            <a:cxnLst/>
            <a:rect r="r" b="b" t="t" l="l"/>
            <a:pathLst>
              <a:path h="6576878" w="6385551">
                <a:moveTo>
                  <a:pt x="0" y="0"/>
                </a:moveTo>
                <a:lnTo>
                  <a:pt x="6385551" y="0"/>
                </a:lnTo>
                <a:lnTo>
                  <a:pt x="6385551" y="6576878"/>
                </a:lnTo>
                <a:lnTo>
                  <a:pt x="0" y="657687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9300990">
            <a:off x="1343464" y="7305237"/>
            <a:ext cx="10630757" cy="10949282"/>
          </a:xfrm>
          <a:custGeom>
            <a:avLst/>
            <a:gdLst/>
            <a:ahLst/>
            <a:cxnLst/>
            <a:rect r="r" b="b" t="t" l="l"/>
            <a:pathLst>
              <a:path h="10949282" w="10630757">
                <a:moveTo>
                  <a:pt x="0" y="0"/>
                </a:moveTo>
                <a:lnTo>
                  <a:pt x="10630757" y="0"/>
                </a:lnTo>
                <a:lnTo>
                  <a:pt x="10630757" y="10949282"/>
                </a:lnTo>
                <a:lnTo>
                  <a:pt x="0" y="1094928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aphicFrame>
        <p:nvGraphicFramePr>
          <p:cNvPr name="Object 4" id="4"/>
          <p:cNvGraphicFramePr/>
          <p:nvPr/>
        </p:nvGraphicFramePr>
        <p:xfrm>
          <a:off x="2201261" y="3599308"/>
          <a:ext cx="5657850" cy="5029200"/>
        </p:xfrm>
        <a:graphic>
          <a:graphicData uri="http://schemas.openxmlformats.org/presentationml/2006/ole">
            <p:oleObj imgW="6781800" imgH="6159500" r:id="rId5" progId="Excel.Sheet.12" name="Worksheet">
              <p:embed/>
              <p:pic>
                <p:nvPicPr>
                  <p:cNvPr name="" id="0"/>
                  <p:cNvPicPr/>
                  <p:nvPr/>
                </p:nvPicPr>
                <p:blipFill>
                  <a:blip r:embed="rId4"/>
                  <a:stretch>
                    <a:fillRect/>
                  </a:stretch>
                </p:blipFill>
                <p:spPr>
                  <a:xfrm>
                    <a:off x="1270000" y="1270000"/>
                    <a:ext cx="1270000" cy="1270000"/>
                  </a:xfrm>
                  <a:prstGeom prst="rect"/>
                </p:spPr>
              </p:pic>
            </p:oleObj>
          </a:graphicData>
        </a:graphic>
      </p:graphicFrame>
      <p:sp>
        <p:nvSpPr>
          <p:cNvPr name="TextBox 5" id="5"/>
          <p:cNvSpPr txBox="true"/>
          <p:nvPr/>
        </p:nvSpPr>
        <p:spPr>
          <a:xfrm rot="0">
            <a:off x="1519137" y="885825"/>
            <a:ext cx="15249726" cy="2922642"/>
          </a:xfrm>
          <a:prstGeom prst="rect">
            <a:avLst/>
          </a:prstGeom>
        </p:spPr>
        <p:txBody>
          <a:bodyPr anchor="t" rtlCol="false" tIns="0" lIns="0" bIns="0" rIns="0">
            <a:spAutoFit/>
          </a:bodyPr>
          <a:lstStyle/>
          <a:p>
            <a:pPr algn="l">
              <a:lnSpc>
                <a:spcPts val="6160"/>
              </a:lnSpc>
            </a:pPr>
            <a:r>
              <a:rPr lang="en-US" sz="4400" spc="523" b="true">
                <a:solidFill>
                  <a:srgbClr val="3C6CA8"/>
                </a:solidFill>
                <a:latin typeface="Lastica Bold"/>
                <a:ea typeface="Lastica Bold"/>
                <a:cs typeface="Lastica Bold"/>
                <a:sym typeface="Lastica Bold"/>
              </a:rPr>
              <a:t>Comparaison entre</a:t>
            </a:r>
          </a:p>
          <a:p>
            <a:pPr algn="l">
              <a:lnSpc>
                <a:spcPts val="6160"/>
              </a:lnSpc>
            </a:pPr>
            <a:r>
              <a:rPr lang="en-US" sz="4400" spc="523" b="true">
                <a:solidFill>
                  <a:srgbClr val="3C6CA8"/>
                </a:solidFill>
                <a:latin typeface="Lastica Bold"/>
                <a:ea typeface="Lastica Bold"/>
                <a:cs typeface="Lastica Bold"/>
                <a:sym typeface="Lastica Bold"/>
              </a:rPr>
              <a:t> Fetch et Axios ?</a:t>
            </a:r>
          </a:p>
          <a:p>
            <a:pPr algn="l">
              <a:lnSpc>
                <a:spcPts val="10809"/>
              </a:lnSpc>
            </a:pP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FFCF6"/>
        </a:solidFill>
      </p:bgPr>
    </p:bg>
    <p:spTree>
      <p:nvGrpSpPr>
        <p:cNvPr id="1" name=""/>
        <p:cNvGrpSpPr/>
        <p:nvPr/>
      </p:nvGrpSpPr>
      <p:grpSpPr>
        <a:xfrm>
          <a:off x="0" y="0"/>
          <a:ext cx="0" cy="0"/>
          <a:chOff x="0" y="0"/>
          <a:chExt cx="0" cy="0"/>
        </a:xfrm>
      </p:grpSpPr>
      <p:sp>
        <p:nvSpPr>
          <p:cNvPr name="Freeform 2" id="2"/>
          <p:cNvSpPr/>
          <p:nvPr/>
        </p:nvSpPr>
        <p:spPr>
          <a:xfrm flipH="false" flipV="false" rot="10212696">
            <a:off x="-2576439" y="2491000"/>
            <a:ext cx="11797975" cy="12151473"/>
          </a:xfrm>
          <a:custGeom>
            <a:avLst/>
            <a:gdLst/>
            <a:ahLst/>
            <a:cxnLst/>
            <a:rect r="r" b="b" t="t" l="l"/>
            <a:pathLst>
              <a:path h="12151473" w="11797975">
                <a:moveTo>
                  <a:pt x="0" y="0"/>
                </a:moveTo>
                <a:lnTo>
                  <a:pt x="11797975" y="0"/>
                </a:lnTo>
                <a:lnTo>
                  <a:pt x="11797975" y="12151472"/>
                </a:lnTo>
                <a:lnTo>
                  <a:pt x="0" y="1215147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4327341" y="3878097"/>
            <a:ext cx="9633319" cy="2530805"/>
          </a:xfrm>
          <a:prstGeom prst="rect">
            <a:avLst/>
          </a:prstGeom>
        </p:spPr>
        <p:txBody>
          <a:bodyPr anchor="t" rtlCol="false" tIns="0" lIns="0" bIns="0" rIns="0">
            <a:spAutoFit/>
          </a:bodyPr>
          <a:lstStyle/>
          <a:p>
            <a:pPr algn="ctr">
              <a:lnSpc>
                <a:spcPts val="9405"/>
              </a:lnSpc>
            </a:pPr>
            <a:r>
              <a:rPr lang="en-US" b="true" sz="8789" spc="1045">
                <a:solidFill>
                  <a:srgbClr val="3C6CA8"/>
                </a:solidFill>
                <a:latin typeface="Lastica Bold"/>
                <a:ea typeface="Lastica Bold"/>
                <a:cs typeface="Lastica Bold"/>
                <a:sym typeface="Lastica Bold"/>
              </a:rPr>
              <a:t>Code</a:t>
            </a:r>
          </a:p>
          <a:p>
            <a:pPr algn="ctr">
              <a:lnSpc>
                <a:spcPts val="9405"/>
              </a:lnSpc>
            </a:pPr>
            <a:r>
              <a:rPr lang="en-US" b="true" sz="8789" spc="1045">
                <a:solidFill>
                  <a:srgbClr val="3C6CA8"/>
                </a:solidFill>
                <a:latin typeface="Lastica Bold"/>
                <a:ea typeface="Lastica Bold"/>
                <a:cs typeface="Lastica Bold"/>
                <a:sym typeface="Lastica Bold"/>
              </a:rPr>
              <a:t>Exemple</a:t>
            </a:r>
          </a:p>
        </p:txBody>
      </p:sp>
      <p:sp>
        <p:nvSpPr>
          <p:cNvPr name="Freeform 4" id="4"/>
          <p:cNvSpPr/>
          <p:nvPr/>
        </p:nvSpPr>
        <p:spPr>
          <a:xfrm flipH="false" flipV="false" rot="0">
            <a:off x="13127338" y="-1811770"/>
            <a:ext cx="5840316" cy="6335648"/>
          </a:xfrm>
          <a:custGeom>
            <a:avLst/>
            <a:gdLst/>
            <a:ahLst/>
            <a:cxnLst/>
            <a:rect r="r" b="b" t="t" l="l"/>
            <a:pathLst>
              <a:path h="6335648" w="5840316">
                <a:moveTo>
                  <a:pt x="0" y="0"/>
                </a:moveTo>
                <a:lnTo>
                  <a:pt x="5840315" y="0"/>
                </a:lnTo>
                <a:lnTo>
                  <a:pt x="5840315" y="6335649"/>
                </a:lnTo>
                <a:lnTo>
                  <a:pt x="0" y="633564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FFCF6"/>
        </a:solidFill>
      </p:bgPr>
    </p:bg>
    <p:spTree>
      <p:nvGrpSpPr>
        <p:cNvPr id="1" name=""/>
        <p:cNvGrpSpPr/>
        <p:nvPr/>
      </p:nvGrpSpPr>
      <p:grpSpPr>
        <a:xfrm>
          <a:off x="0" y="0"/>
          <a:ext cx="0" cy="0"/>
          <a:chOff x="0" y="0"/>
          <a:chExt cx="0" cy="0"/>
        </a:xfrm>
      </p:grpSpPr>
      <p:sp>
        <p:nvSpPr>
          <p:cNvPr name="Freeform 2" id="2"/>
          <p:cNvSpPr/>
          <p:nvPr/>
        </p:nvSpPr>
        <p:spPr>
          <a:xfrm flipH="false" flipV="false" rot="0">
            <a:off x="6999773" y="2344481"/>
            <a:ext cx="1175350" cy="989291"/>
          </a:xfrm>
          <a:custGeom>
            <a:avLst/>
            <a:gdLst/>
            <a:ahLst/>
            <a:cxnLst/>
            <a:rect r="r" b="b" t="t" l="l"/>
            <a:pathLst>
              <a:path h="989291" w="1175350">
                <a:moveTo>
                  <a:pt x="0" y="0"/>
                </a:moveTo>
                <a:lnTo>
                  <a:pt x="1175349" y="0"/>
                </a:lnTo>
                <a:lnTo>
                  <a:pt x="1175349" y="989291"/>
                </a:lnTo>
                <a:lnTo>
                  <a:pt x="0" y="98929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546066" y="5143500"/>
            <a:ext cx="7270702" cy="7488551"/>
          </a:xfrm>
          <a:custGeom>
            <a:avLst/>
            <a:gdLst/>
            <a:ahLst/>
            <a:cxnLst/>
            <a:rect r="r" b="b" t="t" l="l"/>
            <a:pathLst>
              <a:path h="7488551" w="7270702">
                <a:moveTo>
                  <a:pt x="0" y="0"/>
                </a:moveTo>
                <a:lnTo>
                  <a:pt x="7270702" y="0"/>
                </a:lnTo>
                <a:lnTo>
                  <a:pt x="7270702" y="7488551"/>
                </a:lnTo>
                <a:lnTo>
                  <a:pt x="0" y="748855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2749570" y="-507706"/>
            <a:ext cx="5538430" cy="5704376"/>
          </a:xfrm>
          <a:custGeom>
            <a:avLst/>
            <a:gdLst/>
            <a:ahLst/>
            <a:cxnLst/>
            <a:rect r="r" b="b" t="t" l="l"/>
            <a:pathLst>
              <a:path h="5704376" w="5538430">
                <a:moveTo>
                  <a:pt x="0" y="0"/>
                </a:moveTo>
                <a:lnTo>
                  <a:pt x="5538430" y="0"/>
                </a:lnTo>
                <a:lnTo>
                  <a:pt x="5538430" y="5704375"/>
                </a:lnTo>
                <a:lnTo>
                  <a:pt x="0" y="570437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2569694" y="3989675"/>
            <a:ext cx="13148611" cy="3952843"/>
          </a:xfrm>
          <a:prstGeom prst="rect">
            <a:avLst/>
          </a:prstGeom>
        </p:spPr>
        <p:txBody>
          <a:bodyPr anchor="t" rtlCol="false" tIns="0" lIns="0" bIns="0" rIns="0">
            <a:spAutoFit/>
          </a:bodyPr>
          <a:lstStyle/>
          <a:p>
            <a:pPr algn="ctr">
              <a:lnSpc>
                <a:spcPts val="14648"/>
              </a:lnSpc>
            </a:pPr>
            <a:r>
              <a:rPr lang="en-US" b="true" sz="14648" spc="1743">
                <a:solidFill>
                  <a:srgbClr val="3C6CA8"/>
                </a:solidFill>
                <a:latin typeface="Lastica Bold"/>
                <a:ea typeface="Lastica Bold"/>
                <a:cs typeface="Lastica Bold"/>
                <a:sym typeface="Lastica Bold"/>
              </a:rPr>
              <a:t>Thank you</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FFCF6"/>
        </a:solidFill>
      </p:bgPr>
    </p:bg>
    <p:spTree>
      <p:nvGrpSpPr>
        <p:cNvPr id="1" name=""/>
        <p:cNvGrpSpPr/>
        <p:nvPr/>
      </p:nvGrpSpPr>
      <p:grpSpPr>
        <a:xfrm>
          <a:off x="0" y="0"/>
          <a:ext cx="0" cy="0"/>
          <a:chOff x="0" y="0"/>
          <a:chExt cx="0" cy="0"/>
        </a:xfrm>
      </p:grpSpPr>
      <p:sp>
        <p:nvSpPr>
          <p:cNvPr name="TextBox 2" id="2"/>
          <p:cNvSpPr txBox="true"/>
          <p:nvPr/>
        </p:nvSpPr>
        <p:spPr>
          <a:xfrm rot="0">
            <a:off x="9144000" y="1775942"/>
            <a:ext cx="7134739" cy="1104900"/>
          </a:xfrm>
          <a:prstGeom prst="rect">
            <a:avLst/>
          </a:prstGeom>
        </p:spPr>
        <p:txBody>
          <a:bodyPr anchor="t" rtlCol="false" tIns="0" lIns="0" bIns="0" rIns="0">
            <a:spAutoFit/>
          </a:bodyPr>
          <a:lstStyle/>
          <a:p>
            <a:pPr algn="l">
              <a:lnSpc>
                <a:spcPts val="8400"/>
              </a:lnSpc>
            </a:pPr>
            <a:r>
              <a:rPr lang="en-US" sz="6000" spc="714" b="true">
                <a:solidFill>
                  <a:srgbClr val="3C6CA8"/>
                </a:solidFill>
                <a:latin typeface="Lastica Bold"/>
                <a:ea typeface="Lastica Bold"/>
                <a:cs typeface="Lastica Bold"/>
                <a:sym typeface="Lastica Bold"/>
              </a:rPr>
              <a:t>Plan :</a:t>
            </a:r>
          </a:p>
        </p:txBody>
      </p:sp>
      <p:sp>
        <p:nvSpPr>
          <p:cNvPr name="TextBox 3" id="3"/>
          <p:cNvSpPr txBox="true"/>
          <p:nvPr/>
        </p:nvSpPr>
        <p:spPr>
          <a:xfrm rot="0">
            <a:off x="8097476" y="3385667"/>
            <a:ext cx="9449763" cy="5124422"/>
          </a:xfrm>
          <a:prstGeom prst="rect">
            <a:avLst/>
          </a:prstGeom>
        </p:spPr>
        <p:txBody>
          <a:bodyPr anchor="t" rtlCol="false" tIns="0" lIns="0" bIns="0" rIns="0">
            <a:spAutoFit/>
          </a:bodyPr>
          <a:lstStyle/>
          <a:p>
            <a:pPr algn="just" marL="540068" indent="-270034" lvl="1">
              <a:lnSpc>
                <a:spcPts val="3376"/>
              </a:lnSpc>
              <a:buFont typeface="Arial"/>
              <a:buChar char="•"/>
            </a:pPr>
            <a:r>
              <a:rPr lang="en-US" sz="2501">
                <a:solidFill>
                  <a:srgbClr val="3C6CA8"/>
                </a:solidFill>
                <a:latin typeface="Cy Grotesk Wide"/>
                <a:ea typeface="Cy Grotesk Wide"/>
                <a:cs typeface="Cy Grotesk Wide"/>
                <a:sym typeface="Cy Grotesk Wide"/>
              </a:rPr>
              <a:t>Qu'est-ce qu'un </a:t>
            </a:r>
            <a:r>
              <a:rPr lang="en-US" b="true" sz="2501">
                <a:solidFill>
                  <a:srgbClr val="403634"/>
                </a:solidFill>
                <a:latin typeface="Cy Grotesk Wide Bold"/>
                <a:ea typeface="Cy Grotesk Wide Bold"/>
                <a:cs typeface="Cy Grotesk Wide Bold"/>
                <a:sym typeface="Cy Grotesk Wide Bold"/>
              </a:rPr>
              <a:t>API</a:t>
            </a:r>
            <a:r>
              <a:rPr lang="en-US" sz="2501">
                <a:solidFill>
                  <a:srgbClr val="3C6CA8"/>
                </a:solidFill>
                <a:latin typeface="Cy Grotesk Wide"/>
                <a:ea typeface="Cy Grotesk Wide"/>
                <a:cs typeface="Cy Grotesk Wide"/>
                <a:sym typeface="Cy Grotesk Wide"/>
              </a:rPr>
              <a:t>?</a:t>
            </a:r>
          </a:p>
          <a:p>
            <a:pPr algn="just" marL="540068" indent="-270034" lvl="1">
              <a:lnSpc>
                <a:spcPts val="3376"/>
              </a:lnSpc>
              <a:buFont typeface="Arial"/>
              <a:buChar char="•"/>
            </a:pPr>
            <a:r>
              <a:rPr lang="en-US" sz="2501">
                <a:solidFill>
                  <a:srgbClr val="3C6CA8"/>
                </a:solidFill>
                <a:latin typeface="Cy Grotesk Wide"/>
                <a:ea typeface="Cy Grotesk Wide"/>
                <a:cs typeface="Cy Grotesk Wide"/>
                <a:sym typeface="Cy Grotesk Wide"/>
              </a:rPr>
              <a:t>Qu'est-ce que </a:t>
            </a:r>
            <a:r>
              <a:rPr lang="en-US" b="true" sz="2501">
                <a:solidFill>
                  <a:srgbClr val="403634"/>
                </a:solidFill>
                <a:latin typeface="Cy Grotesk Wide Bold"/>
                <a:ea typeface="Cy Grotesk Wide Bold"/>
                <a:cs typeface="Cy Grotesk Wide Bold"/>
                <a:sym typeface="Cy Grotesk Wide Bold"/>
              </a:rPr>
              <a:t>Fetch  </a:t>
            </a:r>
            <a:r>
              <a:rPr lang="en-US" sz="2501">
                <a:solidFill>
                  <a:srgbClr val="3C6CA8"/>
                </a:solidFill>
                <a:latin typeface="Cy Grotesk Wide"/>
                <a:ea typeface="Cy Grotesk Wide"/>
                <a:cs typeface="Cy Grotesk Wide"/>
                <a:sym typeface="Cy Grotesk Wide"/>
              </a:rPr>
              <a:t>?</a:t>
            </a:r>
          </a:p>
          <a:p>
            <a:pPr algn="just" marL="540068" indent="-270034" lvl="1">
              <a:lnSpc>
                <a:spcPts val="3376"/>
              </a:lnSpc>
              <a:buFont typeface="Arial"/>
              <a:buChar char="•"/>
            </a:pPr>
            <a:r>
              <a:rPr lang="en-US" sz="2501">
                <a:solidFill>
                  <a:srgbClr val="3C6CA8"/>
                </a:solidFill>
                <a:latin typeface="Cy Grotesk Wide"/>
                <a:ea typeface="Cy Grotesk Wide"/>
                <a:cs typeface="Cy Grotesk Wide"/>
                <a:sym typeface="Cy Grotesk Wide"/>
              </a:rPr>
              <a:t>Qu'est-ce qu'un </a:t>
            </a:r>
            <a:r>
              <a:rPr lang="en-US" b="true" sz="2501">
                <a:solidFill>
                  <a:srgbClr val="81746B"/>
                </a:solidFill>
                <a:latin typeface="Cy Grotesk Wide Bold"/>
                <a:ea typeface="Cy Grotesk Wide Bold"/>
                <a:cs typeface="Cy Grotesk Wide Bold"/>
                <a:sym typeface="Cy Grotesk Wide Bold"/>
              </a:rPr>
              <a:t>promise </a:t>
            </a:r>
            <a:r>
              <a:rPr lang="en-US" sz="2501">
                <a:solidFill>
                  <a:srgbClr val="3C6CA8"/>
                </a:solidFill>
                <a:latin typeface="Cy Grotesk Wide"/>
                <a:ea typeface="Cy Grotesk Wide"/>
                <a:cs typeface="Cy Grotesk Wide"/>
                <a:sym typeface="Cy Grotesk Wide"/>
              </a:rPr>
              <a:t>?</a:t>
            </a:r>
          </a:p>
          <a:p>
            <a:pPr algn="just" marL="540068" indent="-270034" lvl="1">
              <a:lnSpc>
                <a:spcPts val="3376"/>
              </a:lnSpc>
              <a:buFont typeface="Arial"/>
              <a:buChar char="•"/>
            </a:pPr>
            <a:r>
              <a:rPr lang="en-US" sz="2501">
                <a:solidFill>
                  <a:srgbClr val="3C6CA8"/>
                </a:solidFill>
                <a:latin typeface="Cy Grotesk Wide"/>
                <a:ea typeface="Cy Grotesk Wide"/>
                <a:cs typeface="Cy Grotesk Wide"/>
                <a:sym typeface="Cy Grotesk Wide"/>
              </a:rPr>
              <a:t>Fonction </a:t>
            </a:r>
            <a:r>
              <a:rPr lang="en-US" b="true" sz="2501">
                <a:solidFill>
                  <a:srgbClr val="403634"/>
                </a:solidFill>
                <a:latin typeface="Cy Grotesk Wide Bold"/>
                <a:ea typeface="Cy Grotesk Wide Bold"/>
                <a:cs typeface="Cy Grotesk Wide Bold"/>
                <a:sym typeface="Cy Grotesk Wide Bold"/>
              </a:rPr>
              <a:t>synchrone </a:t>
            </a:r>
            <a:r>
              <a:rPr lang="en-US" sz="2501">
                <a:solidFill>
                  <a:srgbClr val="3C6CA8"/>
                </a:solidFill>
                <a:latin typeface="Cy Grotesk Wide"/>
                <a:ea typeface="Cy Grotesk Wide"/>
                <a:cs typeface="Cy Grotesk Wide"/>
                <a:sym typeface="Cy Grotesk Wide"/>
              </a:rPr>
              <a:t>et </a:t>
            </a:r>
            <a:r>
              <a:rPr lang="en-US" b="true" sz="2501">
                <a:solidFill>
                  <a:srgbClr val="403634"/>
                </a:solidFill>
                <a:latin typeface="Cy Grotesk Wide Bold"/>
                <a:ea typeface="Cy Grotesk Wide Bold"/>
                <a:cs typeface="Cy Grotesk Wide Bold"/>
                <a:sym typeface="Cy Grotesk Wide Bold"/>
              </a:rPr>
              <a:t>asynchrone </a:t>
            </a:r>
            <a:r>
              <a:rPr lang="en-US" sz="2501">
                <a:solidFill>
                  <a:srgbClr val="3C6CA8"/>
                </a:solidFill>
                <a:latin typeface="Cy Grotesk Wide"/>
                <a:ea typeface="Cy Grotesk Wide"/>
                <a:cs typeface="Cy Grotesk Wide"/>
                <a:sym typeface="Cy Grotesk Wide"/>
              </a:rPr>
              <a:t>? </a:t>
            </a:r>
          </a:p>
          <a:p>
            <a:pPr algn="just" marL="540068" indent="-270034" lvl="1">
              <a:lnSpc>
                <a:spcPts val="3376"/>
              </a:lnSpc>
              <a:buFont typeface="Arial"/>
              <a:buChar char="•"/>
            </a:pPr>
            <a:r>
              <a:rPr lang="en-US" sz="2501">
                <a:solidFill>
                  <a:srgbClr val="3C6CA8"/>
                </a:solidFill>
                <a:latin typeface="Cy Grotesk Wide"/>
                <a:ea typeface="Cy Grotesk Wide"/>
                <a:cs typeface="Cy Grotesk Wide"/>
                <a:sym typeface="Cy Grotesk Wide"/>
              </a:rPr>
              <a:t>Gestion de reponse et des erreurs </a:t>
            </a:r>
            <a:r>
              <a:rPr lang="en-US" b="true" sz="2501">
                <a:solidFill>
                  <a:srgbClr val="81746B"/>
                </a:solidFill>
                <a:latin typeface="Cy Grotesk Wide Bold"/>
                <a:ea typeface="Cy Grotesk Wide Bold"/>
                <a:cs typeface="Cy Grotesk Wide Bold"/>
                <a:sym typeface="Cy Grotesk Wide Bold"/>
              </a:rPr>
              <a:t>then </a:t>
            </a:r>
            <a:r>
              <a:rPr lang="en-US" sz="2501">
                <a:solidFill>
                  <a:srgbClr val="3C6CA8"/>
                </a:solidFill>
                <a:latin typeface="Cy Grotesk Wide"/>
                <a:ea typeface="Cy Grotesk Wide"/>
                <a:cs typeface="Cy Grotesk Wide"/>
                <a:sym typeface="Cy Grotesk Wide"/>
              </a:rPr>
              <a:t>et </a:t>
            </a:r>
            <a:r>
              <a:rPr lang="en-US" b="true" sz="2501">
                <a:solidFill>
                  <a:srgbClr val="81746B"/>
                </a:solidFill>
                <a:latin typeface="Cy Grotesk Wide Bold"/>
                <a:ea typeface="Cy Grotesk Wide Bold"/>
                <a:cs typeface="Cy Grotesk Wide Bold"/>
                <a:sym typeface="Cy Grotesk Wide Bold"/>
              </a:rPr>
              <a:t>catch</a:t>
            </a:r>
            <a:r>
              <a:rPr lang="en-US" sz="2501">
                <a:solidFill>
                  <a:srgbClr val="3C6CA8"/>
                </a:solidFill>
                <a:latin typeface="Cy Grotesk Wide"/>
                <a:ea typeface="Cy Grotesk Wide"/>
                <a:cs typeface="Cy Grotesk Wide"/>
                <a:sym typeface="Cy Grotesk Wide"/>
              </a:rPr>
              <a:t>.</a:t>
            </a:r>
          </a:p>
          <a:p>
            <a:pPr algn="just" marL="540068" indent="-270034" lvl="1">
              <a:lnSpc>
                <a:spcPts val="3376"/>
              </a:lnSpc>
              <a:buFont typeface="Arial"/>
              <a:buChar char="•"/>
            </a:pPr>
            <a:r>
              <a:rPr lang="en-US" sz="2501">
                <a:solidFill>
                  <a:srgbClr val="3C6CA8"/>
                </a:solidFill>
                <a:latin typeface="Cy Grotesk Wide"/>
                <a:ea typeface="Cy Grotesk Wide"/>
                <a:cs typeface="Cy Grotesk Wide"/>
                <a:sym typeface="Cy Grotesk Wide"/>
              </a:rPr>
              <a:t>Promise.all(), Promise.any(), Promise.race() .</a:t>
            </a:r>
          </a:p>
          <a:p>
            <a:pPr algn="just" marL="540068" indent="-270034" lvl="1">
              <a:lnSpc>
                <a:spcPts val="3376"/>
              </a:lnSpc>
              <a:buFont typeface="Arial"/>
              <a:buChar char="•"/>
            </a:pPr>
            <a:r>
              <a:rPr lang="en-US" sz="2501">
                <a:solidFill>
                  <a:srgbClr val="3C6CA8"/>
                </a:solidFill>
                <a:latin typeface="Cy Grotesk Wide"/>
                <a:ea typeface="Cy Grotesk Wide"/>
                <a:cs typeface="Cy Grotesk Wide"/>
                <a:sym typeface="Cy Grotesk Wide"/>
              </a:rPr>
              <a:t>Qu’est ce que </a:t>
            </a:r>
            <a:r>
              <a:rPr lang="en-US" b="true" sz="2501">
                <a:solidFill>
                  <a:srgbClr val="000000"/>
                </a:solidFill>
                <a:latin typeface="Cy Grotesk Wide Bold"/>
                <a:ea typeface="Cy Grotesk Wide Bold"/>
                <a:cs typeface="Cy Grotesk Wide Bold"/>
                <a:sym typeface="Cy Grotesk Wide Bold"/>
              </a:rPr>
              <a:t>Axios </a:t>
            </a:r>
            <a:r>
              <a:rPr lang="en-US" sz="2501">
                <a:solidFill>
                  <a:srgbClr val="3C6CA8"/>
                </a:solidFill>
                <a:latin typeface="Cy Grotesk Wide"/>
                <a:ea typeface="Cy Grotesk Wide"/>
                <a:cs typeface="Cy Grotesk Wide"/>
                <a:sym typeface="Cy Grotesk Wide"/>
              </a:rPr>
              <a:t>?</a:t>
            </a:r>
          </a:p>
          <a:p>
            <a:pPr algn="just" marL="540068" indent="-270034" lvl="1">
              <a:lnSpc>
                <a:spcPts val="3376"/>
              </a:lnSpc>
              <a:buFont typeface="Arial"/>
              <a:buChar char="•"/>
            </a:pPr>
            <a:r>
              <a:rPr lang="en-US" sz="2501">
                <a:solidFill>
                  <a:srgbClr val="3C6CA8"/>
                </a:solidFill>
                <a:latin typeface="Cy Grotesk Wide"/>
                <a:ea typeface="Cy Grotesk Wide"/>
                <a:cs typeface="Cy Grotesk Wide"/>
                <a:sym typeface="Cy Grotesk Wide"/>
              </a:rPr>
              <a:t>Les bases d'Axios ?</a:t>
            </a:r>
          </a:p>
          <a:p>
            <a:pPr algn="just" marL="540068" indent="-270034" lvl="1">
              <a:lnSpc>
                <a:spcPts val="3376"/>
              </a:lnSpc>
              <a:buFont typeface="Arial"/>
              <a:buChar char="•"/>
            </a:pPr>
            <a:r>
              <a:rPr lang="en-US" sz="2501">
                <a:solidFill>
                  <a:srgbClr val="3C6CA8"/>
                </a:solidFill>
                <a:latin typeface="Cy Grotesk Wide"/>
                <a:ea typeface="Cy Grotesk Wide"/>
                <a:cs typeface="Cy Grotesk Wide"/>
                <a:sym typeface="Cy Grotesk Wide"/>
              </a:rPr>
              <a:t>Comparaison entre </a:t>
            </a:r>
            <a:r>
              <a:rPr lang="en-US" b="true" sz="2501">
                <a:solidFill>
                  <a:srgbClr val="403634"/>
                </a:solidFill>
                <a:latin typeface="Cy Grotesk Wide Bold"/>
                <a:ea typeface="Cy Grotesk Wide Bold"/>
                <a:cs typeface="Cy Grotesk Wide Bold"/>
                <a:sym typeface="Cy Grotesk Wide Bold"/>
              </a:rPr>
              <a:t>Fetch </a:t>
            </a:r>
            <a:r>
              <a:rPr lang="en-US" sz="2501">
                <a:solidFill>
                  <a:srgbClr val="3C6CA8"/>
                </a:solidFill>
                <a:latin typeface="Cy Grotesk Wide"/>
                <a:ea typeface="Cy Grotesk Wide"/>
                <a:cs typeface="Cy Grotesk Wide"/>
                <a:sym typeface="Cy Grotesk Wide"/>
              </a:rPr>
              <a:t>et </a:t>
            </a:r>
            <a:r>
              <a:rPr lang="en-US" b="true" sz="2501">
                <a:solidFill>
                  <a:srgbClr val="403634"/>
                </a:solidFill>
                <a:latin typeface="Cy Grotesk Wide Bold"/>
                <a:ea typeface="Cy Grotesk Wide Bold"/>
                <a:cs typeface="Cy Grotesk Wide Bold"/>
                <a:sym typeface="Cy Grotesk Wide Bold"/>
              </a:rPr>
              <a:t>Axios </a:t>
            </a:r>
            <a:r>
              <a:rPr lang="en-US" sz="2501">
                <a:solidFill>
                  <a:srgbClr val="3C6CA8"/>
                </a:solidFill>
                <a:latin typeface="Cy Grotesk Wide"/>
                <a:ea typeface="Cy Grotesk Wide"/>
                <a:cs typeface="Cy Grotesk Wide"/>
                <a:sym typeface="Cy Grotesk Wide"/>
              </a:rPr>
              <a:t>?</a:t>
            </a:r>
          </a:p>
          <a:p>
            <a:pPr algn="just" marL="540068" indent="-270034" lvl="1">
              <a:lnSpc>
                <a:spcPts val="3376"/>
              </a:lnSpc>
              <a:buFont typeface="Arial"/>
              <a:buChar char="•"/>
            </a:pPr>
            <a:r>
              <a:rPr lang="en-US" b="true" sz="2501">
                <a:solidFill>
                  <a:srgbClr val="FF3131"/>
                </a:solidFill>
                <a:latin typeface="Cy Grotesk Wide Bold"/>
                <a:ea typeface="Cy Grotesk Wide Bold"/>
                <a:cs typeface="Cy Grotesk Wide Bold"/>
                <a:sym typeface="Cy Grotesk Wide Bold"/>
              </a:rPr>
              <a:t>Live coding ?</a:t>
            </a:r>
          </a:p>
          <a:p>
            <a:pPr algn="just">
              <a:lnSpc>
                <a:spcPts val="3376"/>
              </a:lnSpc>
            </a:pPr>
          </a:p>
        </p:txBody>
      </p:sp>
      <p:grpSp>
        <p:nvGrpSpPr>
          <p:cNvPr name="Group 4" id="4"/>
          <p:cNvGrpSpPr/>
          <p:nvPr/>
        </p:nvGrpSpPr>
        <p:grpSpPr>
          <a:xfrm rot="0">
            <a:off x="0" y="0"/>
            <a:ext cx="7545407" cy="10287000"/>
            <a:chOff x="0" y="0"/>
            <a:chExt cx="1054893" cy="1438184"/>
          </a:xfrm>
        </p:grpSpPr>
        <p:sp>
          <p:nvSpPr>
            <p:cNvPr name="Freeform 5" id="5"/>
            <p:cNvSpPr/>
            <p:nvPr/>
          </p:nvSpPr>
          <p:spPr>
            <a:xfrm flipH="false" flipV="false" rot="0">
              <a:off x="0" y="0"/>
              <a:ext cx="1054893" cy="1438184"/>
            </a:xfrm>
            <a:custGeom>
              <a:avLst/>
              <a:gdLst/>
              <a:ahLst/>
              <a:cxnLst/>
              <a:rect r="r" b="b" t="t" l="l"/>
              <a:pathLst>
                <a:path h="1438184" w="1054893">
                  <a:moveTo>
                    <a:pt x="0" y="0"/>
                  </a:moveTo>
                  <a:lnTo>
                    <a:pt x="1054893" y="0"/>
                  </a:lnTo>
                  <a:lnTo>
                    <a:pt x="1054893" y="1438184"/>
                  </a:lnTo>
                  <a:lnTo>
                    <a:pt x="0" y="1438184"/>
                  </a:lnTo>
                  <a:close/>
                </a:path>
              </a:pathLst>
            </a:custGeom>
            <a:blipFill>
              <a:blip r:embed="rId2"/>
              <a:stretch>
                <a:fillRect l="-52314" t="0" r="-52314" b="0"/>
              </a:stretch>
            </a:blipFill>
          </p:spPr>
        </p:sp>
      </p:grpSp>
      <p:sp>
        <p:nvSpPr>
          <p:cNvPr name="Freeform 6" id="6"/>
          <p:cNvSpPr/>
          <p:nvPr/>
        </p:nvSpPr>
        <p:spPr>
          <a:xfrm flipH="false" flipV="false" rot="0">
            <a:off x="4840152" y="7500689"/>
            <a:ext cx="5410509" cy="5572622"/>
          </a:xfrm>
          <a:custGeom>
            <a:avLst/>
            <a:gdLst/>
            <a:ahLst/>
            <a:cxnLst/>
            <a:rect r="r" b="b" t="t" l="l"/>
            <a:pathLst>
              <a:path h="5572622" w="5410509">
                <a:moveTo>
                  <a:pt x="0" y="0"/>
                </a:moveTo>
                <a:lnTo>
                  <a:pt x="5410509" y="0"/>
                </a:lnTo>
                <a:lnTo>
                  <a:pt x="5410509" y="5572622"/>
                </a:lnTo>
                <a:lnTo>
                  <a:pt x="0" y="557262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14554045" y="-2158380"/>
            <a:ext cx="5410509" cy="5572622"/>
          </a:xfrm>
          <a:custGeom>
            <a:avLst/>
            <a:gdLst/>
            <a:ahLst/>
            <a:cxnLst/>
            <a:rect r="r" b="b" t="t" l="l"/>
            <a:pathLst>
              <a:path h="5572622" w="5410509">
                <a:moveTo>
                  <a:pt x="0" y="0"/>
                </a:moveTo>
                <a:lnTo>
                  <a:pt x="5410510" y="0"/>
                </a:lnTo>
                <a:lnTo>
                  <a:pt x="5410510" y="5572622"/>
                </a:lnTo>
                <a:lnTo>
                  <a:pt x="0" y="557262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FFCF6"/>
        </a:solidFill>
      </p:bgPr>
    </p:bg>
    <p:spTree>
      <p:nvGrpSpPr>
        <p:cNvPr id="1" name=""/>
        <p:cNvGrpSpPr/>
        <p:nvPr/>
      </p:nvGrpSpPr>
      <p:grpSpPr>
        <a:xfrm>
          <a:off x="0" y="0"/>
          <a:ext cx="0" cy="0"/>
          <a:chOff x="0" y="0"/>
          <a:chExt cx="0" cy="0"/>
        </a:xfrm>
      </p:grpSpPr>
      <p:sp>
        <p:nvSpPr>
          <p:cNvPr name="Freeform 2" id="2"/>
          <p:cNvSpPr/>
          <p:nvPr/>
        </p:nvSpPr>
        <p:spPr>
          <a:xfrm flipH="false" flipV="false" rot="0">
            <a:off x="-1676555" y="7500689"/>
            <a:ext cx="5410509" cy="5572622"/>
          </a:xfrm>
          <a:custGeom>
            <a:avLst/>
            <a:gdLst/>
            <a:ahLst/>
            <a:cxnLst/>
            <a:rect r="r" b="b" t="t" l="l"/>
            <a:pathLst>
              <a:path h="5572622" w="5410509">
                <a:moveTo>
                  <a:pt x="0" y="0"/>
                </a:moveTo>
                <a:lnTo>
                  <a:pt x="5410510" y="0"/>
                </a:lnTo>
                <a:lnTo>
                  <a:pt x="5410510" y="5572622"/>
                </a:lnTo>
                <a:lnTo>
                  <a:pt x="0" y="557262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0742593" y="0"/>
            <a:ext cx="7545407" cy="10287000"/>
            <a:chOff x="0" y="0"/>
            <a:chExt cx="1054893" cy="1438184"/>
          </a:xfrm>
        </p:grpSpPr>
        <p:sp>
          <p:nvSpPr>
            <p:cNvPr name="Freeform 4" id="4"/>
            <p:cNvSpPr/>
            <p:nvPr/>
          </p:nvSpPr>
          <p:spPr>
            <a:xfrm flipH="false" flipV="false" rot="0">
              <a:off x="0" y="0"/>
              <a:ext cx="1054893" cy="1438184"/>
            </a:xfrm>
            <a:custGeom>
              <a:avLst/>
              <a:gdLst/>
              <a:ahLst/>
              <a:cxnLst/>
              <a:rect r="r" b="b" t="t" l="l"/>
              <a:pathLst>
                <a:path h="1438184" w="1054893">
                  <a:moveTo>
                    <a:pt x="0" y="0"/>
                  </a:moveTo>
                  <a:lnTo>
                    <a:pt x="1054893" y="0"/>
                  </a:lnTo>
                  <a:lnTo>
                    <a:pt x="1054893" y="1438184"/>
                  </a:lnTo>
                  <a:lnTo>
                    <a:pt x="0" y="1438184"/>
                  </a:lnTo>
                  <a:close/>
                </a:path>
              </a:pathLst>
            </a:custGeom>
            <a:blipFill>
              <a:blip r:embed="rId4"/>
              <a:stretch>
                <a:fillRect l="0" t="-4943" r="0" b="-4943"/>
              </a:stretch>
            </a:blipFill>
          </p:spPr>
        </p:sp>
      </p:grpSp>
      <p:sp>
        <p:nvSpPr>
          <p:cNvPr name="TextBox 5" id="5"/>
          <p:cNvSpPr txBox="true"/>
          <p:nvPr/>
        </p:nvSpPr>
        <p:spPr>
          <a:xfrm rot="0">
            <a:off x="1028700" y="2420008"/>
            <a:ext cx="10166070" cy="1742439"/>
          </a:xfrm>
          <a:prstGeom prst="rect">
            <a:avLst/>
          </a:prstGeom>
        </p:spPr>
        <p:txBody>
          <a:bodyPr anchor="t" rtlCol="false" tIns="0" lIns="0" bIns="0" rIns="0">
            <a:spAutoFit/>
          </a:bodyPr>
          <a:lstStyle/>
          <a:p>
            <a:pPr algn="l">
              <a:lnSpc>
                <a:spcPts val="5320"/>
              </a:lnSpc>
            </a:pPr>
            <a:r>
              <a:rPr lang="en-US" sz="3800" spc="452" b="true">
                <a:solidFill>
                  <a:srgbClr val="3C6CA8"/>
                </a:solidFill>
                <a:latin typeface="Lastica Bold"/>
                <a:ea typeface="Lastica Bold"/>
                <a:cs typeface="Lastica Bold"/>
                <a:sym typeface="Lastica Bold"/>
              </a:rPr>
              <a:t>Qu'est-ce qu'un API?</a:t>
            </a:r>
          </a:p>
          <a:p>
            <a:pPr algn="l">
              <a:lnSpc>
                <a:spcPts val="8400"/>
              </a:lnSpc>
            </a:pPr>
          </a:p>
        </p:txBody>
      </p:sp>
      <p:sp>
        <p:nvSpPr>
          <p:cNvPr name="TextBox 6" id="6"/>
          <p:cNvSpPr txBox="true"/>
          <p:nvPr/>
        </p:nvSpPr>
        <p:spPr>
          <a:xfrm rot="0">
            <a:off x="1028700" y="3912847"/>
            <a:ext cx="6458690" cy="3989705"/>
          </a:xfrm>
          <a:prstGeom prst="rect">
            <a:avLst/>
          </a:prstGeom>
        </p:spPr>
        <p:txBody>
          <a:bodyPr anchor="t" rtlCol="false" tIns="0" lIns="0" bIns="0" rIns="0">
            <a:spAutoFit/>
          </a:bodyPr>
          <a:lstStyle/>
          <a:p>
            <a:pPr algn="l">
              <a:lnSpc>
                <a:spcPts val="3220"/>
              </a:lnSpc>
            </a:pPr>
            <a:r>
              <a:rPr lang="en-US" sz="2300">
                <a:solidFill>
                  <a:srgbClr val="3C6CA8"/>
                </a:solidFill>
                <a:latin typeface="Cy Grotesk Wide"/>
                <a:ea typeface="Cy Grotesk Wide"/>
                <a:cs typeface="Cy Grotesk Wide"/>
                <a:sym typeface="Cy Grotesk Wide"/>
              </a:rPr>
              <a:t>une API est un mécanisme ou un ensemble de règles qui permet à deux composants logiciels distincts de communiquer et d'échanger des informations entre eux. Elle agit comme un intermédiaire entre un client (l'application qui fait la demande) et un serveur (l'application ou le système qui a l'information ou la fonctionnalité demandée).</a:t>
            </a:r>
          </a:p>
        </p:txBody>
      </p:sp>
      <p:sp>
        <p:nvSpPr>
          <p:cNvPr name="Freeform 7" id="7"/>
          <p:cNvSpPr/>
          <p:nvPr/>
        </p:nvSpPr>
        <p:spPr>
          <a:xfrm flipH="false" flipV="false" rot="8679312">
            <a:off x="8489515" y="-2663571"/>
            <a:ext cx="5410509" cy="5572622"/>
          </a:xfrm>
          <a:custGeom>
            <a:avLst/>
            <a:gdLst/>
            <a:ahLst/>
            <a:cxnLst/>
            <a:rect r="r" b="b" t="t" l="l"/>
            <a:pathLst>
              <a:path h="5572622" w="5410509">
                <a:moveTo>
                  <a:pt x="0" y="0"/>
                </a:moveTo>
                <a:lnTo>
                  <a:pt x="5410509" y="0"/>
                </a:lnTo>
                <a:lnTo>
                  <a:pt x="5410509" y="5572622"/>
                </a:lnTo>
                <a:lnTo>
                  <a:pt x="0" y="557262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FFCF6"/>
        </a:solidFill>
      </p:bgPr>
    </p:bg>
    <p:spTree>
      <p:nvGrpSpPr>
        <p:cNvPr id="1" name=""/>
        <p:cNvGrpSpPr/>
        <p:nvPr/>
      </p:nvGrpSpPr>
      <p:grpSpPr>
        <a:xfrm>
          <a:off x="0" y="0"/>
          <a:ext cx="0" cy="0"/>
          <a:chOff x="0" y="0"/>
          <a:chExt cx="0" cy="0"/>
        </a:xfrm>
      </p:grpSpPr>
      <p:sp>
        <p:nvSpPr>
          <p:cNvPr name="TextBox 2" id="2"/>
          <p:cNvSpPr txBox="true"/>
          <p:nvPr/>
        </p:nvSpPr>
        <p:spPr>
          <a:xfrm rot="0">
            <a:off x="8413798" y="2080359"/>
            <a:ext cx="8845502" cy="1192529"/>
          </a:xfrm>
          <a:prstGeom prst="rect">
            <a:avLst/>
          </a:prstGeom>
        </p:spPr>
        <p:txBody>
          <a:bodyPr anchor="t" rtlCol="false" tIns="0" lIns="0" bIns="0" rIns="0">
            <a:spAutoFit/>
          </a:bodyPr>
          <a:lstStyle/>
          <a:p>
            <a:pPr algn="l" marL="712476" indent="-356238" lvl="1">
              <a:lnSpc>
                <a:spcPts val="4620"/>
              </a:lnSpc>
              <a:buFont typeface="Arial"/>
              <a:buChar char="•"/>
            </a:pPr>
            <a:r>
              <a:rPr lang="en-US" b="true" sz="3300" spc="392">
                <a:solidFill>
                  <a:srgbClr val="3C6CA8"/>
                </a:solidFill>
                <a:latin typeface="Lastica Bold"/>
                <a:ea typeface="Lastica Bold"/>
                <a:cs typeface="Lastica Bold"/>
                <a:sym typeface="Lastica Bold"/>
              </a:rPr>
              <a:t>Qu'est-ce que Fetch?</a:t>
            </a:r>
          </a:p>
          <a:p>
            <a:pPr algn="l">
              <a:lnSpc>
                <a:spcPts val="4620"/>
              </a:lnSpc>
            </a:pPr>
          </a:p>
        </p:txBody>
      </p:sp>
      <p:sp>
        <p:nvSpPr>
          <p:cNvPr name="TextBox 3" id="3"/>
          <p:cNvSpPr txBox="true"/>
          <p:nvPr/>
        </p:nvSpPr>
        <p:spPr>
          <a:xfrm rot="0">
            <a:off x="9144000" y="3594888"/>
            <a:ext cx="8115300" cy="3047111"/>
          </a:xfrm>
          <a:prstGeom prst="rect">
            <a:avLst/>
          </a:prstGeom>
        </p:spPr>
        <p:txBody>
          <a:bodyPr anchor="t" rtlCol="false" tIns="0" lIns="0" bIns="0" rIns="0">
            <a:spAutoFit/>
          </a:bodyPr>
          <a:lstStyle/>
          <a:p>
            <a:pPr algn="just">
              <a:lnSpc>
                <a:spcPts val="4117"/>
              </a:lnSpc>
            </a:pPr>
            <a:r>
              <a:rPr lang="en-US" sz="2300">
                <a:solidFill>
                  <a:srgbClr val="3C6CA8"/>
                </a:solidFill>
                <a:latin typeface="Cy Grotesk Wide"/>
                <a:ea typeface="Cy Grotesk Wide"/>
                <a:cs typeface="Cy Grotesk Wide"/>
                <a:sym typeface="Cy Grotesk Wide"/>
              </a:rPr>
              <a:t>Fetch est la méthode moderne native de JavaScript (et d'autres environnements comme Node.js) pour envoyer des requêtes réseau (généralement HTTP) et récupérer des ressources comme des données (JSON, texte, etc.) depuis une API ou un serveur.</a:t>
            </a:r>
          </a:p>
        </p:txBody>
      </p:sp>
      <p:grpSp>
        <p:nvGrpSpPr>
          <p:cNvPr name="Group 4" id="4"/>
          <p:cNvGrpSpPr/>
          <p:nvPr/>
        </p:nvGrpSpPr>
        <p:grpSpPr>
          <a:xfrm rot="0">
            <a:off x="0" y="0"/>
            <a:ext cx="7545407" cy="10287000"/>
            <a:chOff x="0" y="0"/>
            <a:chExt cx="1054893" cy="1438184"/>
          </a:xfrm>
        </p:grpSpPr>
        <p:sp>
          <p:nvSpPr>
            <p:cNvPr name="Freeform 5" id="5"/>
            <p:cNvSpPr/>
            <p:nvPr/>
          </p:nvSpPr>
          <p:spPr>
            <a:xfrm flipH="false" flipV="false" rot="0">
              <a:off x="0" y="0"/>
              <a:ext cx="1054893" cy="1438184"/>
            </a:xfrm>
            <a:custGeom>
              <a:avLst/>
              <a:gdLst/>
              <a:ahLst/>
              <a:cxnLst/>
              <a:rect r="r" b="b" t="t" l="l"/>
              <a:pathLst>
                <a:path h="1438184" w="1054893">
                  <a:moveTo>
                    <a:pt x="0" y="0"/>
                  </a:moveTo>
                  <a:lnTo>
                    <a:pt x="1054893" y="0"/>
                  </a:lnTo>
                  <a:lnTo>
                    <a:pt x="1054893" y="1438184"/>
                  </a:lnTo>
                  <a:lnTo>
                    <a:pt x="0" y="1438184"/>
                  </a:lnTo>
                  <a:close/>
                </a:path>
              </a:pathLst>
            </a:custGeom>
            <a:blipFill>
              <a:blip r:embed="rId2"/>
              <a:stretch>
                <a:fillRect l="0" t="-4943" r="0" b="-4943"/>
              </a:stretch>
            </a:blipFill>
          </p:spPr>
        </p:sp>
      </p:grpSp>
      <p:sp>
        <p:nvSpPr>
          <p:cNvPr name="Freeform 6" id="6"/>
          <p:cNvSpPr/>
          <p:nvPr/>
        </p:nvSpPr>
        <p:spPr>
          <a:xfrm flipH="false" flipV="false" rot="0">
            <a:off x="4840152" y="7500689"/>
            <a:ext cx="5410509" cy="5572622"/>
          </a:xfrm>
          <a:custGeom>
            <a:avLst/>
            <a:gdLst/>
            <a:ahLst/>
            <a:cxnLst/>
            <a:rect r="r" b="b" t="t" l="l"/>
            <a:pathLst>
              <a:path h="5572622" w="5410509">
                <a:moveTo>
                  <a:pt x="0" y="0"/>
                </a:moveTo>
                <a:lnTo>
                  <a:pt x="5410509" y="0"/>
                </a:lnTo>
                <a:lnTo>
                  <a:pt x="5410509" y="5572622"/>
                </a:lnTo>
                <a:lnTo>
                  <a:pt x="0" y="557262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14554045" y="-2158380"/>
            <a:ext cx="5410509" cy="5572622"/>
          </a:xfrm>
          <a:custGeom>
            <a:avLst/>
            <a:gdLst/>
            <a:ahLst/>
            <a:cxnLst/>
            <a:rect r="r" b="b" t="t" l="l"/>
            <a:pathLst>
              <a:path h="5572622" w="5410509">
                <a:moveTo>
                  <a:pt x="0" y="0"/>
                </a:moveTo>
                <a:lnTo>
                  <a:pt x="5410510" y="0"/>
                </a:lnTo>
                <a:lnTo>
                  <a:pt x="5410510" y="5572622"/>
                </a:lnTo>
                <a:lnTo>
                  <a:pt x="0" y="557262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FFCF6"/>
        </a:solidFill>
      </p:bgPr>
    </p:bg>
    <p:spTree>
      <p:nvGrpSpPr>
        <p:cNvPr id="1" name=""/>
        <p:cNvGrpSpPr/>
        <p:nvPr/>
      </p:nvGrpSpPr>
      <p:grpSpPr>
        <a:xfrm>
          <a:off x="0" y="0"/>
          <a:ext cx="0" cy="0"/>
          <a:chOff x="0" y="0"/>
          <a:chExt cx="0" cy="0"/>
        </a:xfrm>
      </p:grpSpPr>
      <p:sp>
        <p:nvSpPr>
          <p:cNvPr name="Freeform 2" id="2"/>
          <p:cNvSpPr/>
          <p:nvPr/>
        </p:nvSpPr>
        <p:spPr>
          <a:xfrm flipH="false" flipV="false" rot="-9300990">
            <a:off x="12459812" y="-2031537"/>
            <a:ext cx="7089208" cy="7301619"/>
          </a:xfrm>
          <a:custGeom>
            <a:avLst/>
            <a:gdLst/>
            <a:ahLst/>
            <a:cxnLst/>
            <a:rect r="r" b="b" t="t" l="l"/>
            <a:pathLst>
              <a:path h="7301619" w="7089208">
                <a:moveTo>
                  <a:pt x="0" y="0"/>
                </a:moveTo>
                <a:lnTo>
                  <a:pt x="7089208" y="0"/>
                </a:lnTo>
                <a:lnTo>
                  <a:pt x="7089208" y="7301619"/>
                </a:lnTo>
                <a:lnTo>
                  <a:pt x="0" y="730161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519137" y="751228"/>
            <a:ext cx="15249726" cy="1593215"/>
          </a:xfrm>
          <a:prstGeom prst="rect">
            <a:avLst/>
          </a:prstGeom>
        </p:spPr>
        <p:txBody>
          <a:bodyPr anchor="t" rtlCol="false" tIns="0" lIns="0" bIns="0" rIns="0">
            <a:spAutoFit/>
          </a:bodyPr>
          <a:lstStyle/>
          <a:p>
            <a:pPr algn="ctr">
              <a:lnSpc>
                <a:spcPts val="6160"/>
              </a:lnSpc>
            </a:pPr>
            <a:r>
              <a:rPr lang="en-US" b="true" sz="4400" spc="523">
                <a:solidFill>
                  <a:srgbClr val="3C6CA8"/>
                </a:solidFill>
                <a:latin typeface="Lastica Bold"/>
                <a:ea typeface="Lastica Bold"/>
                <a:cs typeface="Lastica Bold"/>
                <a:sym typeface="Lastica Bold"/>
              </a:rPr>
              <a:t>Fonction synchrone et asynchrone ?</a:t>
            </a:r>
          </a:p>
        </p:txBody>
      </p:sp>
      <p:sp>
        <p:nvSpPr>
          <p:cNvPr name="TextBox 4" id="4"/>
          <p:cNvSpPr txBox="true"/>
          <p:nvPr/>
        </p:nvSpPr>
        <p:spPr>
          <a:xfrm rot="0">
            <a:off x="3443580" y="3580833"/>
            <a:ext cx="9538078" cy="6715339"/>
          </a:xfrm>
          <a:prstGeom prst="rect">
            <a:avLst/>
          </a:prstGeom>
        </p:spPr>
        <p:txBody>
          <a:bodyPr anchor="t" rtlCol="false" tIns="0" lIns="0" bIns="0" rIns="0">
            <a:spAutoFit/>
          </a:bodyPr>
          <a:lstStyle/>
          <a:p>
            <a:pPr algn="ctr">
              <a:lnSpc>
                <a:spcPts val="3573"/>
              </a:lnSpc>
            </a:pPr>
            <a:r>
              <a:rPr lang="en-US" sz="2791" b="true">
                <a:solidFill>
                  <a:srgbClr val="312C2A"/>
                </a:solidFill>
                <a:latin typeface="Cy Grotesk Wide Bold"/>
                <a:ea typeface="Cy Grotesk Wide Bold"/>
                <a:cs typeface="Cy Grotesk Wide Bold"/>
                <a:sym typeface="Cy Grotesk Wide Bold"/>
              </a:rPr>
              <a:t>Fonction Synchrone </a:t>
            </a:r>
            <a:r>
              <a:rPr lang="en-US" sz="2791">
                <a:solidFill>
                  <a:srgbClr val="3C6CA8"/>
                </a:solidFill>
                <a:latin typeface="Cy Grotesk Wide"/>
                <a:ea typeface="Cy Grotesk Wide"/>
                <a:cs typeface="Cy Grotesk Wide"/>
                <a:sym typeface="Cy Grotesk Wide"/>
              </a:rPr>
              <a:t>  :Une fonction est dite synchrone si elle exécute ses tâches séquentiellement et bloque l'exécution de tout le reste du code jusqu'à ce qu'elle soit entièrement terminée. </a:t>
            </a:r>
          </a:p>
          <a:p>
            <a:pPr algn="ctr">
              <a:lnSpc>
                <a:spcPts val="3573"/>
              </a:lnSpc>
            </a:pPr>
          </a:p>
          <a:p>
            <a:pPr algn="ctr">
              <a:lnSpc>
                <a:spcPts val="3573"/>
              </a:lnSpc>
            </a:pPr>
            <a:r>
              <a:rPr lang="en-US" sz="2791" b="true">
                <a:solidFill>
                  <a:srgbClr val="312C2A"/>
                </a:solidFill>
                <a:latin typeface="Cy Grotesk Wide Bold"/>
                <a:ea typeface="Cy Grotesk Wide Bold"/>
                <a:cs typeface="Cy Grotesk Wide Bold"/>
                <a:sym typeface="Cy Grotesk Wide Bold"/>
              </a:rPr>
              <a:t>Fonction Asynchrone </a:t>
            </a:r>
            <a:r>
              <a:rPr lang="en-US" sz="2791">
                <a:solidFill>
                  <a:srgbClr val="3C6CA8"/>
                </a:solidFill>
                <a:latin typeface="Cy Grotesk Wide"/>
                <a:ea typeface="Cy Grotesk Wide"/>
                <a:cs typeface="Cy Grotesk Wide"/>
                <a:sym typeface="Cy Grotesk Wide"/>
              </a:rPr>
              <a:t> :  Une fonction est dite asynchrone si elle initie une tâche (souvent une opération longue comme une requête réseau ou un accès à une base de données) et permet au reste du code de continuer à s'exécuter sans attendre son résultat immédiat.</a:t>
            </a:r>
          </a:p>
          <a:p>
            <a:pPr algn="ctr">
              <a:lnSpc>
                <a:spcPts val="3573"/>
              </a:lnSpc>
            </a:pPr>
          </a:p>
          <a:p>
            <a:pPr algn="l">
              <a:lnSpc>
                <a:spcPts val="3573"/>
              </a:lnSpc>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FFCF6"/>
        </a:solidFill>
      </p:bgPr>
    </p:bg>
    <p:spTree>
      <p:nvGrpSpPr>
        <p:cNvPr id="1" name=""/>
        <p:cNvGrpSpPr/>
        <p:nvPr/>
      </p:nvGrpSpPr>
      <p:grpSpPr>
        <a:xfrm>
          <a:off x="0" y="0"/>
          <a:ext cx="0" cy="0"/>
          <a:chOff x="0" y="0"/>
          <a:chExt cx="0" cy="0"/>
        </a:xfrm>
      </p:grpSpPr>
      <p:sp>
        <p:nvSpPr>
          <p:cNvPr name="Freeform 2" id="2"/>
          <p:cNvSpPr/>
          <p:nvPr/>
        </p:nvSpPr>
        <p:spPr>
          <a:xfrm flipH="false" flipV="false" rot="9306344">
            <a:off x="10687769" y="-5016010"/>
            <a:ext cx="11334696" cy="11674313"/>
          </a:xfrm>
          <a:custGeom>
            <a:avLst/>
            <a:gdLst/>
            <a:ahLst/>
            <a:cxnLst/>
            <a:rect r="r" b="b" t="t" l="l"/>
            <a:pathLst>
              <a:path h="11674313" w="11334696">
                <a:moveTo>
                  <a:pt x="0" y="0"/>
                </a:moveTo>
                <a:lnTo>
                  <a:pt x="11334696" y="0"/>
                </a:lnTo>
                <a:lnTo>
                  <a:pt x="11334696" y="11674313"/>
                </a:lnTo>
                <a:lnTo>
                  <a:pt x="0" y="1167431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827256" y="914400"/>
            <a:ext cx="10308655" cy="1422400"/>
          </a:xfrm>
          <a:prstGeom prst="rect">
            <a:avLst/>
          </a:prstGeom>
        </p:spPr>
        <p:txBody>
          <a:bodyPr anchor="t" rtlCol="false" tIns="0" lIns="0" bIns="0" rIns="0">
            <a:spAutoFit/>
          </a:bodyPr>
          <a:lstStyle/>
          <a:p>
            <a:pPr algn="ctr">
              <a:lnSpc>
                <a:spcPts val="5599"/>
              </a:lnSpc>
            </a:pPr>
            <a:r>
              <a:rPr lang="en-US" b="true" sz="3999" spc="475">
                <a:solidFill>
                  <a:srgbClr val="3C6CA8"/>
                </a:solidFill>
                <a:latin typeface="Lastica Bold"/>
                <a:ea typeface="Lastica Bold"/>
                <a:cs typeface="Lastica Bold"/>
                <a:sym typeface="Lastica Bold"/>
              </a:rPr>
              <a:t>Qu’est ce qu’une CallBack ?</a:t>
            </a:r>
          </a:p>
        </p:txBody>
      </p:sp>
      <p:sp>
        <p:nvSpPr>
          <p:cNvPr name="TextBox 4" id="4"/>
          <p:cNvSpPr txBox="true"/>
          <p:nvPr/>
        </p:nvSpPr>
        <p:spPr>
          <a:xfrm rot="0">
            <a:off x="2359198" y="4211051"/>
            <a:ext cx="11093501" cy="4290541"/>
          </a:xfrm>
          <a:prstGeom prst="rect">
            <a:avLst/>
          </a:prstGeom>
        </p:spPr>
        <p:txBody>
          <a:bodyPr anchor="t" rtlCol="false" tIns="0" lIns="0" bIns="0" rIns="0">
            <a:spAutoFit/>
          </a:bodyPr>
          <a:lstStyle/>
          <a:p>
            <a:pPr algn="l">
              <a:lnSpc>
                <a:spcPts val="4367"/>
              </a:lnSpc>
            </a:pPr>
            <a:r>
              <a:rPr lang="en-US" sz="2194" spc="276" b="true">
                <a:solidFill>
                  <a:srgbClr val="3C6CA8"/>
                </a:solidFill>
                <a:latin typeface="Open Sauce Bold"/>
                <a:ea typeface="Open Sauce Bold"/>
                <a:cs typeface="Open Sauce Bold"/>
                <a:sym typeface="Open Sauce Bold"/>
              </a:rPr>
              <a:t>Une fonction de rappel (ou Callback en anglais) est simplement une fonction qui est passée en argument à une autre fonction (appelée fonction hôte ou d'ordre supérieur) pour être exécutée plus tard.</a:t>
            </a:r>
          </a:p>
          <a:p>
            <a:pPr algn="l">
              <a:lnSpc>
                <a:spcPts val="4367"/>
              </a:lnSpc>
            </a:pPr>
          </a:p>
          <a:p>
            <a:pPr algn="l">
              <a:lnSpc>
                <a:spcPts val="4367"/>
              </a:lnSpc>
            </a:pPr>
          </a:p>
          <a:p>
            <a:pPr algn="l">
              <a:lnSpc>
                <a:spcPts val="4367"/>
              </a:lnSpc>
            </a:pPr>
          </a:p>
          <a:p>
            <a:pPr algn="l">
              <a:lnSpc>
                <a:spcPts val="4367"/>
              </a:lnSpc>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FFCF6"/>
        </a:solidFill>
      </p:bgPr>
    </p:bg>
    <p:spTree>
      <p:nvGrpSpPr>
        <p:cNvPr id="1" name=""/>
        <p:cNvGrpSpPr/>
        <p:nvPr/>
      </p:nvGrpSpPr>
      <p:grpSpPr>
        <a:xfrm>
          <a:off x="0" y="0"/>
          <a:ext cx="0" cy="0"/>
          <a:chOff x="0" y="0"/>
          <a:chExt cx="0" cy="0"/>
        </a:xfrm>
      </p:grpSpPr>
      <p:sp>
        <p:nvSpPr>
          <p:cNvPr name="TextBox 2" id="2"/>
          <p:cNvSpPr txBox="true"/>
          <p:nvPr/>
        </p:nvSpPr>
        <p:spPr>
          <a:xfrm rot="0">
            <a:off x="697811" y="2870996"/>
            <a:ext cx="10729864" cy="3247277"/>
          </a:xfrm>
          <a:prstGeom prst="rect">
            <a:avLst/>
          </a:prstGeom>
        </p:spPr>
        <p:txBody>
          <a:bodyPr anchor="t" rtlCol="false" tIns="0" lIns="0" bIns="0" rIns="0">
            <a:spAutoFit/>
          </a:bodyPr>
          <a:lstStyle/>
          <a:p>
            <a:pPr algn="just">
              <a:lnSpc>
                <a:spcPts val="3278"/>
              </a:lnSpc>
              <a:spcBef>
                <a:spcPct val="0"/>
              </a:spcBef>
            </a:pPr>
          </a:p>
          <a:p>
            <a:pPr algn="just">
              <a:lnSpc>
                <a:spcPts val="3278"/>
              </a:lnSpc>
              <a:spcBef>
                <a:spcPct val="0"/>
              </a:spcBef>
            </a:pPr>
            <a:r>
              <a:rPr lang="en-US" b="true" sz="1852" spc="233">
                <a:solidFill>
                  <a:srgbClr val="3C6CA8"/>
                </a:solidFill>
                <a:latin typeface="Tex Gyre Bonum Bold"/>
                <a:ea typeface="Tex Gyre Bonum Bold"/>
                <a:cs typeface="Tex Gyre Bonum Bold"/>
                <a:sym typeface="Tex Gyre Bonum Bold"/>
              </a:rPr>
              <a:t>Le Callback Hell (également surnommé la « Pyramide de la Perdition ») est un problème courant en programmation JavaScript qui apparaît lorsque l'on gère plusieurs opérations asynchrones imbriquées à l'aide des fonctions de rappel (callbacks) traditionnelles.</a:t>
            </a:r>
          </a:p>
          <a:p>
            <a:pPr algn="just">
              <a:lnSpc>
                <a:spcPts val="3278"/>
              </a:lnSpc>
              <a:spcBef>
                <a:spcPct val="0"/>
              </a:spcBef>
            </a:pPr>
            <a:r>
              <a:rPr lang="en-US" b="true" sz="1852" spc="233">
                <a:solidFill>
                  <a:srgbClr val="3C6CA8"/>
                </a:solidFill>
                <a:latin typeface="Tex Gyre Bonum Bold"/>
                <a:ea typeface="Tex Gyre Bonum Bold"/>
                <a:cs typeface="Tex Gyre Bonum Bold"/>
                <a:sym typeface="Tex Gyre Bonum Bold"/>
              </a:rPr>
              <a:t>Ceci se produit lorsque vous avez une séquence de tâches asynchrones, où le résultat de la première tâche est nécessaire pour commencer la seconde, et ainsi de suite.</a:t>
            </a:r>
          </a:p>
        </p:txBody>
      </p:sp>
      <p:sp>
        <p:nvSpPr>
          <p:cNvPr name="TextBox 3" id="3"/>
          <p:cNvSpPr txBox="true"/>
          <p:nvPr/>
        </p:nvSpPr>
        <p:spPr>
          <a:xfrm rot="0">
            <a:off x="697811" y="1170421"/>
            <a:ext cx="11332398" cy="1185669"/>
          </a:xfrm>
          <a:prstGeom prst="rect">
            <a:avLst/>
          </a:prstGeom>
        </p:spPr>
        <p:txBody>
          <a:bodyPr anchor="t" rtlCol="false" tIns="0" lIns="0" bIns="0" rIns="0">
            <a:spAutoFit/>
          </a:bodyPr>
          <a:lstStyle/>
          <a:p>
            <a:pPr algn="ctr">
              <a:lnSpc>
                <a:spcPts val="4779"/>
              </a:lnSpc>
              <a:spcBef>
                <a:spcPct val="0"/>
              </a:spcBef>
            </a:pPr>
            <a:r>
              <a:rPr lang="en-US" b="true" sz="2700" spc="340">
                <a:solidFill>
                  <a:srgbClr val="B78FD6"/>
                </a:solidFill>
                <a:latin typeface="Lastica Bold"/>
                <a:ea typeface="Lastica Bold"/>
                <a:cs typeface="Lastica Bold"/>
                <a:sym typeface="Lastica Bold"/>
              </a:rPr>
              <a:t>Qu'</a:t>
            </a:r>
            <a:r>
              <a:rPr lang="en-US" b="true" sz="2700" spc="340">
                <a:solidFill>
                  <a:srgbClr val="B78FD6"/>
                </a:solidFill>
                <a:latin typeface="Lastica Bold"/>
                <a:ea typeface="Lastica Bold"/>
                <a:cs typeface="Lastica Bold"/>
                <a:sym typeface="Lastica Bold"/>
              </a:rPr>
              <a:t>est-ce que l'Enfer des Callbacks (Callback Hell) ?</a:t>
            </a:r>
          </a:p>
        </p:txBody>
      </p:sp>
      <p:sp>
        <p:nvSpPr>
          <p:cNvPr name="Freeform 4" id="4"/>
          <p:cNvSpPr/>
          <p:nvPr/>
        </p:nvSpPr>
        <p:spPr>
          <a:xfrm flipH="false" flipV="false" rot="9306344">
            <a:off x="10687769" y="-5016010"/>
            <a:ext cx="11334696" cy="11674313"/>
          </a:xfrm>
          <a:custGeom>
            <a:avLst/>
            <a:gdLst/>
            <a:ahLst/>
            <a:cxnLst/>
            <a:rect r="r" b="b" t="t" l="l"/>
            <a:pathLst>
              <a:path h="11674313" w="11334696">
                <a:moveTo>
                  <a:pt x="0" y="0"/>
                </a:moveTo>
                <a:lnTo>
                  <a:pt x="11334696" y="0"/>
                </a:lnTo>
                <a:lnTo>
                  <a:pt x="11334696" y="11674313"/>
                </a:lnTo>
                <a:lnTo>
                  <a:pt x="0" y="1167431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873953" y="6446522"/>
            <a:ext cx="9322741" cy="2811778"/>
          </a:xfrm>
          <a:custGeom>
            <a:avLst/>
            <a:gdLst/>
            <a:ahLst/>
            <a:cxnLst/>
            <a:rect r="r" b="b" t="t" l="l"/>
            <a:pathLst>
              <a:path h="2811778" w="9322741">
                <a:moveTo>
                  <a:pt x="0" y="0"/>
                </a:moveTo>
                <a:lnTo>
                  <a:pt x="9322740" y="0"/>
                </a:lnTo>
                <a:lnTo>
                  <a:pt x="9322740" y="2811778"/>
                </a:lnTo>
                <a:lnTo>
                  <a:pt x="0" y="2811778"/>
                </a:lnTo>
                <a:lnTo>
                  <a:pt x="0" y="0"/>
                </a:lnTo>
                <a:close/>
              </a:path>
            </a:pathLst>
          </a:custGeom>
          <a:blipFill>
            <a:blip r:embed="rId4"/>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FFCF6"/>
        </a:solidFill>
      </p:bgPr>
    </p:bg>
    <p:spTree>
      <p:nvGrpSpPr>
        <p:cNvPr id="1" name=""/>
        <p:cNvGrpSpPr/>
        <p:nvPr/>
      </p:nvGrpSpPr>
      <p:grpSpPr>
        <a:xfrm>
          <a:off x="0" y="0"/>
          <a:ext cx="0" cy="0"/>
          <a:chOff x="0" y="0"/>
          <a:chExt cx="0" cy="0"/>
        </a:xfrm>
      </p:grpSpPr>
      <p:sp>
        <p:nvSpPr>
          <p:cNvPr name="Freeform 2" id="2"/>
          <p:cNvSpPr/>
          <p:nvPr/>
        </p:nvSpPr>
        <p:spPr>
          <a:xfrm flipH="false" flipV="false" rot="0">
            <a:off x="1476670" y="535049"/>
            <a:ext cx="1421509" cy="987303"/>
          </a:xfrm>
          <a:custGeom>
            <a:avLst/>
            <a:gdLst/>
            <a:ahLst/>
            <a:cxnLst/>
            <a:rect r="r" b="b" t="t" l="l"/>
            <a:pathLst>
              <a:path h="987303" w="1421509">
                <a:moveTo>
                  <a:pt x="0" y="0"/>
                </a:moveTo>
                <a:lnTo>
                  <a:pt x="1421509" y="0"/>
                </a:lnTo>
                <a:lnTo>
                  <a:pt x="1421509" y="987302"/>
                </a:lnTo>
                <a:lnTo>
                  <a:pt x="0" y="98730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9306344">
            <a:off x="10687769" y="-5016010"/>
            <a:ext cx="11334696" cy="11674313"/>
          </a:xfrm>
          <a:custGeom>
            <a:avLst/>
            <a:gdLst/>
            <a:ahLst/>
            <a:cxnLst/>
            <a:rect r="r" b="b" t="t" l="l"/>
            <a:pathLst>
              <a:path h="11674313" w="11334696">
                <a:moveTo>
                  <a:pt x="0" y="0"/>
                </a:moveTo>
                <a:lnTo>
                  <a:pt x="11334696" y="0"/>
                </a:lnTo>
                <a:lnTo>
                  <a:pt x="11334696" y="11674313"/>
                </a:lnTo>
                <a:lnTo>
                  <a:pt x="0" y="1167431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7329205" y="663751"/>
            <a:ext cx="10308655" cy="1422400"/>
          </a:xfrm>
          <a:prstGeom prst="rect">
            <a:avLst/>
          </a:prstGeom>
        </p:spPr>
        <p:txBody>
          <a:bodyPr anchor="t" rtlCol="false" tIns="0" lIns="0" bIns="0" rIns="0">
            <a:spAutoFit/>
          </a:bodyPr>
          <a:lstStyle/>
          <a:p>
            <a:pPr algn="ctr">
              <a:lnSpc>
                <a:spcPts val="5599"/>
              </a:lnSpc>
            </a:pPr>
            <a:r>
              <a:rPr lang="en-US" b="true" sz="3999" spc="475">
                <a:solidFill>
                  <a:srgbClr val="3C6CA8"/>
                </a:solidFill>
                <a:latin typeface="Lastica Bold"/>
                <a:ea typeface="Lastica Bold"/>
                <a:cs typeface="Lastica Bold"/>
                <a:sym typeface="Lastica Bold"/>
              </a:rPr>
              <a:t>Qu’est ce qu’une Promise ?</a:t>
            </a:r>
          </a:p>
        </p:txBody>
      </p:sp>
      <p:sp>
        <p:nvSpPr>
          <p:cNvPr name="TextBox 5" id="5"/>
          <p:cNvSpPr txBox="true"/>
          <p:nvPr/>
        </p:nvSpPr>
        <p:spPr>
          <a:xfrm rot="0">
            <a:off x="2359198" y="2695479"/>
            <a:ext cx="10124334" cy="2800346"/>
          </a:xfrm>
          <a:prstGeom prst="rect">
            <a:avLst/>
          </a:prstGeom>
        </p:spPr>
        <p:txBody>
          <a:bodyPr anchor="t" rtlCol="false" tIns="0" lIns="0" bIns="0" rIns="0">
            <a:spAutoFit/>
          </a:bodyPr>
          <a:lstStyle/>
          <a:p>
            <a:pPr algn="l">
              <a:lnSpc>
                <a:spcPts val="4425"/>
              </a:lnSpc>
            </a:pPr>
            <a:r>
              <a:rPr lang="en-US" sz="2500" spc="315" b="true">
                <a:solidFill>
                  <a:srgbClr val="3C6CA8"/>
                </a:solidFill>
                <a:latin typeface="Lastica Bold"/>
                <a:ea typeface="Lastica Bold"/>
                <a:cs typeface="Lastica Bold"/>
                <a:sym typeface="Lastica Bold"/>
              </a:rPr>
              <a:t>Promise est un objet JavaScript qui représente une valeur qui sera disponible  plus tard (généralement c’est le return de toute fonction asynchrone ) </a:t>
            </a:r>
          </a:p>
        </p:txBody>
      </p:sp>
      <p:sp>
        <p:nvSpPr>
          <p:cNvPr name="TextBox 6" id="6"/>
          <p:cNvSpPr txBox="true"/>
          <p:nvPr/>
        </p:nvSpPr>
        <p:spPr>
          <a:xfrm rot="0">
            <a:off x="2359198" y="6105425"/>
            <a:ext cx="10124334" cy="2800346"/>
          </a:xfrm>
          <a:prstGeom prst="rect">
            <a:avLst/>
          </a:prstGeom>
        </p:spPr>
        <p:txBody>
          <a:bodyPr anchor="t" rtlCol="false" tIns="0" lIns="0" bIns="0" rIns="0">
            <a:spAutoFit/>
          </a:bodyPr>
          <a:lstStyle/>
          <a:p>
            <a:pPr algn="l">
              <a:lnSpc>
                <a:spcPts val="4425"/>
              </a:lnSpc>
            </a:pPr>
            <a:r>
              <a:rPr lang="en-US" sz="2500" spc="315" b="true">
                <a:solidFill>
                  <a:srgbClr val="3C6CA8"/>
                </a:solidFill>
                <a:latin typeface="Lastica Bold"/>
                <a:ea typeface="Lastica Bold"/>
                <a:cs typeface="Lastica Bold"/>
                <a:sym typeface="Lastica Bold"/>
              </a:rPr>
              <a:t>3 états possibles :</a:t>
            </a:r>
          </a:p>
          <a:p>
            <a:pPr algn="l" marL="539761" indent="-269880" lvl="1">
              <a:lnSpc>
                <a:spcPts val="4425"/>
              </a:lnSpc>
              <a:buFont typeface="Arial"/>
              <a:buChar char="•"/>
            </a:pPr>
            <a:r>
              <a:rPr lang="en-US" b="true" sz="2500" spc="315">
                <a:solidFill>
                  <a:srgbClr val="3C6CA8"/>
                </a:solidFill>
                <a:latin typeface="Lastica Bold"/>
                <a:ea typeface="Lastica Bold"/>
                <a:cs typeface="Lastica Bold"/>
                <a:sym typeface="Lastica Bold"/>
              </a:rPr>
              <a:t>Pending → en attente</a:t>
            </a:r>
          </a:p>
          <a:p>
            <a:pPr algn="l" marL="539761" indent="-269880" lvl="1">
              <a:lnSpc>
                <a:spcPts val="4425"/>
              </a:lnSpc>
              <a:buFont typeface="Arial"/>
              <a:buChar char="•"/>
            </a:pPr>
            <a:r>
              <a:rPr lang="en-US" b="true" sz="2500" spc="315">
                <a:solidFill>
                  <a:srgbClr val="3C6CA8"/>
                </a:solidFill>
                <a:latin typeface="Lastica Bold"/>
                <a:ea typeface="Lastica Bold"/>
                <a:cs typeface="Lastica Bold"/>
                <a:sym typeface="Lastica Bold"/>
              </a:rPr>
              <a:t>Fulfilled → réussie (then)</a:t>
            </a:r>
          </a:p>
          <a:p>
            <a:pPr algn="l" marL="539761" indent="-269880" lvl="1">
              <a:lnSpc>
                <a:spcPts val="4425"/>
              </a:lnSpc>
              <a:buFont typeface="Arial"/>
              <a:buChar char="•"/>
            </a:pPr>
            <a:r>
              <a:rPr lang="en-US" b="true" sz="2500" spc="315">
                <a:solidFill>
                  <a:srgbClr val="3C6CA8"/>
                </a:solidFill>
                <a:latin typeface="Lastica Bold"/>
                <a:ea typeface="Lastica Bold"/>
                <a:cs typeface="Lastica Bold"/>
                <a:sym typeface="Lastica Bold"/>
              </a:rPr>
              <a:t>Rejected → échouée (catch)</a:t>
            </a:r>
          </a:p>
          <a:p>
            <a:pPr algn="l">
              <a:lnSpc>
                <a:spcPts val="4425"/>
              </a:lnSpc>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FFCF6"/>
        </a:solidFill>
      </p:bgPr>
    </p:bg>
    <p:spTree>
      <p:nvGrpSpPr>
        <p:cNvPr id="1" name=""/>
        <p:cNvGrpSpPr/>
        <p:nvPr/>
      </p:nvGrpSpPr>
      <p:grpSpPr>
        <a:xfrm>
          <a:off x="0" y="0"/>
          <a:ext cx="0" cy="0"/>
          <a:chOff x="0" y="0"/>
          <a:chExt cx="0" cy="0"/>
        </a:xfrm>
      </p:grpSpPr>
      <p:sp>
        <p:nvSpPr>
          <p:cNvPr name="Freeform 2" id="2"/>
          <p:cNvSpPr/>
          <p:nvPr/>
        </p:nvSpPr>
        <p:spPr>
          <a:xfrm flipH="false" flipV="false" rot="9306344">
            <a:off x="10687769" y="-5016010"/>
            <a:ext cx="11334696" cy="11674313"/>
          </a:xfrm>
          <a:custGeom>
            <a:avLst/>
            <a:gdLst/>
            <a:ahLst/>
            <a:cxnLst/>
            <a:rect r="r" b="b" t="t" l="l"/>
            <a:pathLst>
              <a:path h="11674313" w="11334696">
                <a:moveTo>
                  <a:pt x="0" y="0"/>
                </a:moveTo>
                <a:lnTo>
                  <a:pt x="11334696" y="0"/>
                </a:lnTo>
                <a:lnTo>
                  <a:pt x="11334696" y="11674313"/>
                </a:lnTo>
                <a:lnTo>
                  <a:pt x="0" y="1167431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120997" y="2374455"/>
            <a:ext cx="14046007" cy="6329256"/>
          </a:xfrm>
          <a:custGeom>
            <a:avLst/>
            <a:gdLst/>
            <a:ahLst/>
            <a:cxnLst/>
            <a:rect r="r" b="b" t="t" l="l"/>
            <a:pathLst>
              <a:path h="6329256" w="14046007">
                <a:moveTo>
                  <a:pt x="0" y="0"/>
                </a:moveTo>
                <a:lnTo>
                  <a:pt x="14046006" y="0"/>
                </a:lnTo>
                <a:lnTo>
                  <a:pt x="14046006" y="6329256"/>
                </a:lnTo>
                <a:lnTo>
                  <a:pt x="0" y="6329256"/>
                </a:lnTo>
                <a:lnTo>
                  <a:pt x="0" y="0"/>
                </a:lnTo>
                <a:close/>
              </a:path>
            </a:pathLst>
          </a:custGeom>
          <a:blipFill>
            <a:blip r:embed="rId4"/>
            <a:stretch>
              <a:fillRect l="0" t="0" r="0" b="0"/>
            </a:stretch>
          </a:blipFill>
        </p:spPr>
      </p:sp>
      <p:sp>
        <p:nvSpPr>
          <p:cNvPr name="TextBox 4" id="4"/>
          <p:cNvSpPr txBox="true"/>
          <p:nvPr/>
        </p:nvSpPr>
        <p:spPr>
          <a:xfrm rot="0">
            <a:off x="7329205" y="663751"/>
            <a:ext cx="10308655" cy="717550"/>
          </a:xfrm>
          <a:prstGeom prst="rect">
            <a:avLst/>
          </a:prstGeom>
        </p:spPr>
        <p:txBody>
          <a:bodyPr anchor="t" rtlCol="false" tIns="0" lIns="0" bIns="0" rIns="0">
            <a:spAutoFit/>
          </a:bodyPr>
          <a:lstStyle/>
          <a:p>
            <a:pPr algn="ctr">
              <a:lnSpc>
                <a:spcPts val="5599"/>
              </a:lnSpc>
            </a:pPr>
            <a:r>
              <a:rPr lang="en-US" b="true" sz="3999" spc="475">
                <a:solidFill>
                  <a:srgbClr val="3C6CA8"/>
                </a:solidFill>
                <a:latin typeface="Lastica Bold"/>
                <a:ea typeface="Lastica Bold"/>
                <a:cs typeface="Lastica Bold"/>
                <a:sym typeface="Lastica Bold"/>
              </a:rPr>
              <a:t>Exemple de Promise :</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DAG3S8Mj3A4</dc:identifier>
  <dcterms:modified xsi:type="dcterms:W3CDTF">2011-08-01T06:04:30Z</dcterms:modified>
  <cp:revision>1</cp:revision>
  <dc:title>Fetch/Axios</dc:title>
</cp:coreProperties>
</file>